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6"/>
  </p:notesMasterIdLst>
  <p:handoutMasterIdLst>
    <p:handoutMasterId r:id="rId17"/>
  </p:handoutMasterIdLst>
  <p:sldIdLst>
    <p:sldId id="269" r:id="rId2"/>
    <p:sldId id="270" r:id="rId3"/>
    <p:sldId id="274" r:id="rId4"/>
    <p:sldId id="256" r:id="rId5"/>
    <p:sldId id="258" r:id="rId6"/>
    <p:sldId id="271" r:id="rId7"/>
    <p:sldId id="259" r:id="rId8"/>
    <p:sldId id="260" r:id="rId9"/>
    <p:sldId id="272" r:id="rId10"/>
    <p:sldId id="261" r:id="rId11"/>
    <p:sldId id="273" r:id="rId12"/>
    <p:sldId id="262" r:id="rId13"/>
    <p:sldId id="267" r:id="rId14"/>
    <p:sldId id="268" r:id="rId15"/>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2" clrIdx="0">
    <p:extLst>
      <p:ext uri="{19B8F6BF-5375-455C-9EA6-DF929625EA0E}">
        <p15:presenceInfo xmlns:p15="http://schemas.microsoft.com/office/powerpoint/2012/main" userId="Utilisateur" providerId="None"/>
      </p:ext>
    </p:extLst>
  </p:cmAuthor>
  <p:cmAuthor id="2" name="CHARDON Christian" initials="CC" lastIdx="1" clrIdx="1">
    <p:extLst>
      <p:ext uri="{19B8F6BF-5375-455C-9EA6-DF929625EA0E}">
        <p15:presenceInfo xmlns:p15="http://schemas.microsoft.com/office/powerpoint/2012/main" userId="80372232977064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3891" autoAdjust="0"/>
  </p:normalViewPr>
  <p:slideViewPr>
    <p:cSldViewPr snapToGrid="0">
      <p:cViewPr varScale="1">
        <p:scale>
          <a:sx n="86" d="100"/>
          <a:sy n="86" d="100"/>
        </p:scale>
        <p:origin x="715" y="-6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680"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D116683-DA77-4CBE-B096-24C8C2B21A35}"/>
              </a:ext>
            </a:extLst>
          </p:cNvPr>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r>
              <a:rPr lang="fr-FR"/>
              <a:t>LIVRET DES ASSOCIATIONS COMMUNE DE FONTAINE ETOUPEFOUR</a:t>
            </a:r>
          </a:p>
        </p:txBody>
      </p:sp>
      <p:sp>
        <p:nvSpPr>
          <p:cNvPr id="3" name="Espace réservé de la date 2">
            <a:extLst>
              <a:ext uri="{FF2B5EF4-FFF2-40B4-BE49-F238E27FC236}">
                <a16:creationId xmlns:a16="http://schemas.microsoft.com/office/drawing/2014/main" id="{64FD20B7-187B-4FF7-A1CD-E383E8C36811}"/>
              </a:ext>
            </a:extLst>
          </p:cNvPr>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FA92BE9A-A5A6-4567-A554-947A37A20D2B}" type="datetimeFigureOut">
              <a:rPr lang="fr-FR" smtClean="0"/>
              <a:t>14/04/2026</a:t>
            </a:fld>
            <a:endParaRPr lang="fr-FR"/>
          </a:p>
        </p:txBody>
      </p:sp>
      <p:sp>
        <p:nvSpPr>
          <p:cNvPr id="4" name="Espace réservé du pied de page 3">
            <a:extLst>
              <a:ext uri="{FF2B5EF4-FFF2-40B4-BE49-F238E27FC236}">
                <a16:creationId xmlns:a16="http://schemas.microsoft.com/office/drawing/2014/main" id="{8791D497-9CDA-46D8-BFB2-A124134FD9B1}"/>
              </a:ext>
            </a:extLst>
          </p:cNvPr>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r>
              <a:rPr lang="fr-FR"/>
              <a:t>PAGE 3</a:t>
            </a:r>
          </a:p>
        </p:txBody>
      </p:sp>
      <p:sp>
        <p:nvSpPr>
          <p:cNvPr id="5" name="Espace réservé du numéro de diapositive 4">
            <a:extLst>
              <a:ext uri="{FF2B5EF4-FFF2-40B4-BE49-F238E27FC236}">
                <a16:creationId xmlns:a16="http://schemas.microsoft.com/office/drawing/2014/main" id="{94B3580F-2D93-43A8-BFC1-266ED6CD8A15}"/>
              </a:ext>
            </a:extLst>
          </p:cNvPr>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8D534296-B57C-44EC-8789-3FBD2D1E9738}" type="slidenum">
              <a:rPr lang="fr-FR" smtClean="0"/>
              <a:t>‹N°›</a:t>
            </a:fld>
            <a:endParaRPr lang="fr-FR"/>
          </a:p>
        </p:txBody>
      </p:sp>
    </p:spTree>
    <p:extLst>
      <p:ext uri="{BB962C8B-B14F-4D97-AF65-F5344CB8AC3E}">
        <p14:creationId xmlns:p14="http://schemas.microsoft.com/office/powerpoint/2010/main" val="347185962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458"/>
          </a:xfrm>
          <a:prstGeom prst="rect">
            <a:avLst/>
          </a:prstGeom>
        </p:spPr>
        <p:txBody>
          <a:bodyPr vert="horz" lIns="91440" tIns="45720" rIns="91440" bIns="45720" rtlCol="0"/>
          <a:lstStyle>
            <a:lvl1pPr algn="l">
              <a:defRPr sz="1200"/>
            </a:lvl1pPr>
          </a:lstStyle>
          <a:p>
            <a:r>
              <a:rPr lang="fr-FR"/>
              <a:t>LIVRET DES ASSOCIATIONS COMMUNE DE FONTAINE ETOUPEFOUR</a:t>
            </a:r>
          </a:p>
        </p:txBody>
      </p:sp>
      <p:sp>
        <p:nvSpPr>
          <p:cNvPr id="3" name="Espace réservé de la date 2"/>
          <p:cNvSpPr>
            <a:spLocks noGrp="1"/>
          </p:cNvSpPr>
          <p:nvPr>
            <p:ph type="dt" idx="1"/>
          </p:nvPr>
        </p:nvSpPr>
        <p:spPr>
          <a:xfrm>
            <a:off x="5623373" y="0"/>
            <a:ext cx="4301543" cy="341458"/>
          </a:xfrm>
          <a:prstGeom prst="rect">
            <a:avLst/>
          </a:prstGeom>
        </p:spPr>
        <p:txBody>
          <a:bodyPr vert="horz" lIns="91440" tIns="45720" rIns="91440" bIns="45720" rtlCol="0"/>
          <a:lstStyle>
            <a:lvl1pPr algn="r">
              <a:defRPr sz="1200"/>
            </a:lvl1pPr>
          </a:lstStyle>
          <a:p>
            <a:fld id="{0D6AE93A-3460-4F79-B225-2ED29CC31339}" type="datetimeFigureOut">
              <a:rPr lang="fr-FR" smtClean="0"/>
              <a:t>14/04/2026</a:t>
            </a:fld>
            <a:endParaRPr lang="fr-FR"/>
          </a:p>
        </p:txBody>
      </p:sp>
      <p:sp>
        <p:nvSpPr>
          <p:cNvPr id="4" name="Espace réservé de l'image des diapositives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665" y="3271382"/>
            <a:ext cx="7941310" cy="267658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6220"/>
            <a:ext cx="4301543" cy="341457"/>
          </a:xfrm>
          <a:prstGeom prst="rect">
            <a:avLst/>
          </a:prstGeom>
        </p:spPr>
        <p:txBody>
          <a:bodyPr vert="horz" lIns="91440" tIns="45720" rIns="91440" bIns="45720" rtlCol="0" anchor="b"/>
          <a:lstStyle>
            <a:lvl1pPr algn="l">
              <a:defRPr sz="1200"/>
            </a:lvl1pPr>
          </a:lstStyle>
          <a:p>
            <a:r>
              <a:rPr lang="fr-FR"/>
              <a:t>PAGE 3</a:t>
            </a:r>
          </a:p>
        </p:txBody>
      </p:sp>
      <p:sp>
        <p:nvSpPr>
          <p:cNvPr id="7" name="Espace réservé du numéro de diapositive 6"/>
          <p:cNvSpPr>
            <a:spLocks noGrp="1"/>
          </p:cNvSpPr>
          <p:nvPr>
            <p:ph type="sldNum" sz="quarter" idx="5"/>
          </p:nvPr>
        </p:nvSpPr>
        <p:spPr>
          <a:xfrm>
            <a:off x="5623373" y="6456220"/>
            <a:ext cx="4301543" cy="341457"/>
          </a:xfrm>
          <a:prstGeom prst="rect">
            <a:avLst/>
          </a:prstGeom>
        </p:spPr>
        <p:txBody>
          <a:bodyPr vert="horz" lIns="91440" tIns="45720" rIns="91440" bIns="45720" rtlCol="0" anchor="b"/>
          <a:lstStyle>
            <a:lvl1pPr algn="r">
              <a:defRPr sz="1200"/>
            </a:lvl1pPr>
          </a:lstStyle>
          <a:p>
            <a:fld id="{BB21620B-05A7-4B14-9DC7-2695E797EA47}" type="slidenum">
              <a:rPr lang="fr-FR" smtClean="0"/>
              <a:t>‹N°›</a:t>
            </a:fld>
            <a:endParaRPr lang="fr-FR"/>
          </a:p>
        </p:txBody>
      </p:sp>
    </p:spTree>
    <p:extLst>
      <p:ext uri="{BB962C8B-B14F-4D97-AF65-F5344CB8AC3E}">
        <p14:creationId xmlns:p14="http://schemas.microsoft.com/office/powerpoint/2010/main" val="267506553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a:extLst>
              <a:ext uri="{FF2B5EF4-FFF2-40B4-BE49-F238E27FC236}">
                <a16:creationId xmlns:a16="http://schemas.microsoft.com/office/drawing/2014/main" id="{702913B7-55A3-45CC-8403-7EE48C1B7A9A}"/>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401718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573CB422-1CC0-4FA1-A2A0-FDD5E8643634}"/>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162477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4A992375-F1F6-4BFB-9087-022B67712E0B}"/>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290589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8BE3FE73-C9D6-4AD6-BA51-99487912ABDC}"/>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63807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0D2F3A66-E572-4D57-8902-66BE68B9B903}"/>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377648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87AEC3B4-D776-4EB8-9E61-C1E3F9FE6A68}"/>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376075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735367C3-804D-4D2E-8EE1-06C12E074F98}"/>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356472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38E2536A-3167-40DF-A8A7-B793111767A2}"/>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355658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FA77C743-9339-48A5-9EF5-A43F9564A3B4}"/>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129611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en-tête 4">
            <a:extLst>
              <a:ext uri="{FF2B5EF4-FFF2-40B4-BE49-F238E27FC236}">
                <a16:creationId xmlns:a16="http://schemas.microsoft.com/office/drawing/2014/main" id="{D77F30B8-853B-4A69-8B53-A2CA1629A1FA}"/>
              </a:ext>
            </a:extLst>
          </p:cNvPr>
          <p:cNvSpPr>
            <a:spLocks noGrp="1"/>
          </p:cNvSpPr>
          <p:nvPr>
            <p:ph type="hdr" sz="quarter"/>
          </p:nvPr>
        </p:nvSpPr>
        <p:spPr/>
        <p:txBody>
          <a:bodyPr/>
          <a:lstStyle/>
          <a:p>
            <a:r>
              <a:rPr lang="fr-FR"/>
              <a:t>LIVRET DES ASSOCIATIONS COMMUNE DE FONTAINE ETOUPEFOUR</a:t>
            </a:r>
          </a:p>
        </p:txBody>
      </p:sp>
    </p:spTree>
    <p:extLst>
      <p:ext uri="{BB962C8B-B14F-4D97-AF65-F5344CB8AC3E}">
        <p14:creationId xmlns:p14="http://schemas.microsoft.com/office/powerpoint/2010/main" val="171883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6C60723-FEB2-4021-8AFC-4190CCCBAD84}"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350210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B410619-731E-4EE6-9871-81D8313693E2}"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23778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2C8C1C6-23E3-46AB-B958-45E6ED80D66D}"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908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3534002-66A7-4D8C-852A-A1B63E5F89F4}"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147896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CBBC398-2507-4231-ADE5-EA90A7FC9798}"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790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BC3545-BB6D-47A9-91A4-0BA6DECE5A9A}"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414003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97D1D0-B505-4007-B692-ACDEE7A3E8BE}"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4144295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88C871-6B78-4F7E-B029-B24AB0BE78A5}"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139437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7B510CE-F628-473B-A55E-92E0EB688478}"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40796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E2AA4C0-CDE1-4849-B1DD-035D89146F3C}" type="datetime1">
              <a:rPr lang="fr-FR" smtClean="0"/>
              <a:t>14/04/2026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47878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1E84E7F-0184-4CDD-97C4-BCB2646B75E7}" type="datetime1">
              <a:rPr lang="fr-FR" smtClean="0"/>
              <a:t>14/04/2026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21698942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4425356-BB58-4467-A8EE-948FB0AAB11C}" type="datetime1">
              <a:rPr lang="fr-FR" smtClean="0"/>
              <a:t>14/04/2026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21528193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40A2A7E-EBFC-40A7-A52A-49C38DBE0015}" type="datetime1">
              <a:rPr lang="fr-FR" smtClean="0"/>
              <a:t>14/04/2026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239671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00DF-6A60-464C-9975-262B601F77DD}" type="datetime1">
              <a:rPr lang="fr-FR" smtClean="0"/>
              <a:t>14/04/2026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214839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FD164B5-EE85-46FC-8DD6-E853032721B1}" type="datetime1">
              <a:rPr lang="fr-FR" smtClean="0"/>
              <a:t>14/04/2026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37182190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D6752E-BE24-4440-A101-5B1FEBD2EB46}" type="datetime1">
              <a:rPr lang="fr-FR" smtClean="0"/>
              <a:t>14/04/2026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E6C28C-B34A-415E-B63C-B2C883CA12F9}" type="slidenum">
              <a:rPr lang="fr-FR" smtClean="0"/>
              <a:t>‹N°›</a:t>
            </a:fld>
            <a:endParaRPr lang="fr-FR"/>
          </a:p>
        </p:txBody>
      </p:sp>
    </p:spTree>
    <p:extLst>
      <p:ext uri="{BB962C8B-B14F-4D97-AF65-F5344CB8AC3E}">
        <p14:creationId xmlns:p14="http://schemas.microsoft.com/office/powerpoint/2010/main" val="8810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94B739-2A55-48FF-8CA9-DDD03C2DE77D}" type="datetime1">
              <a:rPr lang="fr-FR" smtClean="0"/>
              <a:t>14/04/2026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E6C28C-B34A-415E-B63C-B2C883CA12F9}" type="slidenum">
              <a:rPr lang="fr-FR" smtClean="0"/>
              <a:t>‹N°›</a:t>
            </a:fld>
            <a:endParaRPr lang="fr-FR"/>
          </a:p>
        </p:txBody>
      </p:sp>
    </p:spTree>
    <p:extLst>
      <p:ext uri="{BB962C8B-B14F-4D97-AF65-F5344CB8AC3E}">
        <p14:creationId xmlns:p14="http://schemas.microsoft.com/office/powerpoint/2010/main" val="65713755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tel:+332312673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thierry.morel25@orange.fr" TargetMode="External"/><Relationship Id="rId5" Type="http://schemas.openxmlformats.org/officeDocument/2006/relationships/image" Target="../media/image18.jpg"/><Relationship Id="rId4" Type="http://schemas.openxmlformats.org/officeDocument/2006/relationships/hyperlink" Target="mailto:asso.jeuenfete@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Normandie_Etoiles_Club" TargetMode="External"/><Relationship Id="rId3" Type="http://schemas.openxmlformats.org/officeDocument/2006/relationships/hyperlink" Target="mailto:lemondeloris@orange.fr" TargetMode="External"/><Relationship Id="rId7" Type="http://schemas.openxmlformats.org/officeDocument/2006/relationships/hyperlink" Target="https://normandieetoilesclub.f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callto:06%2032%2085%2065%2079"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fr.wikipedia.org/wiki/Caen" TargetMode="External"/><Relationship Id="rId7" Type="http://schemas.openxmlformats.org/officeDocument/2006/relationships/hyperlink" Target="mailto:president.tc2o@gmail.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fr.wikipedia.org/wiki/Bataille_de_Caen" TargetMode="External"/><Relationship Id="rId5" Type="http://schemas.openxmlformats.org/officeDocument/2006/relationships/hyperlink" Target="https://fr.wikipedia.org/wiki/Op%C3%A9ration_Jupiter" TargetMode="External"/><Relationship Id="rId10" Type="http://schemas.openxmlformats.org/officeDocument/2006/relationships/image" Target="../media/image25.jpg"/><Relationship Id="rId4" Type="http://schemas.openxmlformats.org/officeDocument/2006/relationships/hyperlink" Target="https://fr.wikipedia.org/wiki/Esquay-Notre-Dame" TargetMode="External"/><Relationship Id="rId9" Type="http://schemas.openxmlformats.org/officeDocument/2006/relationships/hyperlink" Target="mailto:info.vnbmc@gmail.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uscckickboxing@yahoo.f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philippe.deslandes@wanadoo.fr"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jpeg"/><Relationship Id="rId7" Type="http://schemas.openxmlformats.org/officeDocument/2006/relationships/hyperlink" Target="mailto:leroy.herman@orange.f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mailto:volley-fontaine@outlook.fr" TargetMode="External"/><Relationship Id="rId4" Type="http://schemas.openxmlformats.org/officeDocument/2006/relationships/hyperlink" Target="mailto:didier.waroquier@free.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mailto:directrice-em.orneodon@orange.fr" TargetMode="External"/><Relationship Id="rId4" Type="http://schemas.openxmlformats.org/officeDocument/2006/relationships/hyperlink" Target="mailto:laduhommiere@orange.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tratz.sylvie@hotmail.f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mailto:j.saliot@orange.fr" TargetMode="External"/><Relationship Id="rId7"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hyperlink" Target="mailto:smarieange725@gmail.com" TargetMode="External"/><Relationship Id="rId11" Type="http://schemas.openxmlformats.org/officeDocument/2006/relationships/hyperlink" Target="mailto:basnier.damien@gmail.com" TargetMode="External"/><Relationship Id="rId5" Type="http://schemas.openxmlformats.org/officeDocument/2006/relationships/hyperlink" Target="mailto:jc.lecarpentier@orange.fr" TargetMode="External"/><Relationship Id="rId10" Type="http://schemas.openxmlformats.org/officeDocument/2006/relationships/hyperlink" Target="callto:0750934298" TargetMode="External"/><Relationship Id="rId4" Type="http://schemas.openxmlformats.org/officeDocument/2006/relationships/hyperlink" Target="mailto:jean-louisgardie@orange.fr" TargetMode="External"/><Relationship Id="rId9" Type="http://schemas.openxmlformats.org/officeDocument/2006/relationships/hyperlink" Target="mailto:581408@lfnfo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219F5703-CE9A-4128-88E3-9C9D25729424}"/>
              </a:ext>
            </a:extLst>
          </p:cNvPr>
          <p:cNvSpPr txBox="1"/>
          <p:nvPr/>
        </p:nvSpPr>
        <p:spPr>
          <a:xfrm>
            <a:off x="1771650" y="3920489"/>
            <a:ext cx="6217920" cy="2308324"/>
          </a:xfrm>
          <a:prstGeom prst="rect">
            <a:avLst/>
          </a:prstGeom>
          <a:noFill/>
        </p:spPr>
        <p:txBody>
          <a:bodyPr wrap="square" rtlCol="0">
            <a:spAutoFit/>
          </a:bodyPr>
          <a:lstStyle/>
          <a:p>
            <a:r>
              <a:rPr lang="fr-FR" b="1" dirty="0"/>
              <a:t>MAIRIE </a:t>
            </a:r>
          </a:p>
          <a:p>
            <a:r>
              <a:rPr lang="fr-FR" b="1"/>
              <a:t>2 Allée </a:t>
            </a:r>
            <a:r>
              <a:rPr lang="fr-FR" b="1" dirty="0"/>
              <a:t>du stade Jules Quesnel</a:t>
            </a:r>
          </a:p>
          <a:p>
            <a:r>
              <a:rPr lang="fr-FR" b="1" dirty="0"/>
              <a:t>14790 Fontaine-Etoupefour</a:t>
            </a:r>
          </a:p>
          <a:p>
            <a:r>
              <a:rPr lang="fr-FR" b="1" dirty="0"/>
              <a:t>Ouverture : Lundi 9h-12h et 13h30-16h30 </a:t>
            </a:r>
          </a:p>
          <a:p>
            <a:r>
              <a:rPr lang="fr-FR" b="1" dirty="0"/>
              <a:t>  Mardi-Jeudi 14h-19h </a:t>
            </a:r>
          </a:p>
          <a:p>
            <a:r>
              <a:rPr lang="fr-FR" b="1" dirty="0"/>
              <a:t> Mercredi-Vendredi 9h-12h</a:t>
            </a:r>
          </a:p>
          <a:p>
            <a:r>
              <a:rPr lang="fr-FR" cap="all" dirty="0"/>
              <a:t>	</a:t>
            </a:r>
            <a:r>
              <a:rPr lang="fr-FR" cap="all" dirty="0">
                <a:effectLst>
                  <a:outerShdw blurRad="38100" dist="19050" dir="2700000" algn="tl">
                    <a:schemeClr val="dk1">
                      <a:alpha val="40000"/>
                    </a:schemeClr>
                  </a:outerShdw>
                </a:effectLst>
              </a:rPr>
              <a:t>Téléphone : </a:t>
            </a:r>
            <a:r>
              <a:rPr lang="fr-FR" u="sng" cap="all" dirty="0">
                <a:effectLst>
                  <a:outerShdw blurRad="38100" dist="19050" dir="2700000" algn="tl">
                    <a:schemeClr val="dk1">
                      <a:alpha val="40000"/>
                    </a:schemeClr>
                  </a:outerShdw>
                </a:effectLst>
                <a:hlinkClick r:id="rId3">
                  <a:extLst>
                    <a:ext uri="{A12FA001-AC4F-418D-AE19-62706E023703}">
                      <ahyp:hlinkClr xmlns:ahyp="http://schemas.microsoft.com/office/drawing/2018/hyperlinkcolor" val="tx"/>
                    </a:ext>
                  </a:extLst>
                </a:hlinkClick>
              </a:rPr>
              <a:t>(+33) 02 31 26 73 40</a:t>
            </a:r>
            <a:r>
              <a:rPr lang="fr-FR" cap="all" dirty="0">
                <a:effectLst>
                  <a:outerShdw blurRad="38100" dist="19050" dir="2700000" algn="tl">
                    <a:schemeClr val="dk1">
                      <a:alpha val="40000"/>
                    </a:schemeClr>
                  </a:outerShdw>
                </a:effectLst>
              </a:rPr>
              <a:t> </a:t>
            </a:r>
            <a:r>
              <a:rPr lang="fr-FR" cap="all" dirty="0"/>
              <a:t>	</a:t>
            </a:r>
          </a:p>
          <a:p>
            <a:r>
              <a:rPr lang="fr-FR" cap="all" dirty="0"/>
              <a:t>	</a:t>
            </a:r>
            <a:r>
              <a:rPr lang="fr-FR" cap="all" dirty="0">
                <a:effectLst>
                  <a:outerShdw blurRad="38100" dist="19050" dir="2700000" algn="tl">
                    <a:schemeClr val="dk1">
                      <a:alpha val="40000"/>
                    </a:schemeClr>
                  </a:outerShdw>
                </a:effectLst>
              </a:rPr>
              <a:t>Mail :</a:t>
            </a:r>
            <a:r>
              <a:rPr lang="fr-FR" cap="all" dirty="0"/>
              <a:t> </a:t>
            </a:r>
            <a:r>
              <a:rPr lang="fr-FR" cap="all" dirty="0">
                <a:effectLst>
                  <a:outerShdw blurRad="38100" dist="19050" dir="2700000" algn="tl">
                    <a:schemeClr val="dk1">
                      <a:alpha val="40000"/>
                    </a:schemeClr>
                  </a:outerShdw>
                </a:effectLst>
              </a:rPr>
              <a:t>secretariat@fontaine-etoupefour.fr </a:t>
            </a:r>
            <a:endParaRPr lang="fr-FR" cap="all" dirty="0"/>
          </a:p>
        </p:txBody>
      </p:sp>
      <p:sp>
        <p:nvSpPr>
          <p:cNvPr id="2" name="Text Box 56">
            <a:extLst>
              <a:ext uri="{FF2B5EF4-FFF2-40B4-BE49-F238E27FC236}">
                <a16:creationId xmlns:a16="http://schemas.microsoft.com/office/drawing/2014/main" id="{81FAB359-19FD-4B17-B5CD-9E9AC0419CC2}"/>
              </a:ext>
            </a:extLst>
          </p:cNvPr>
          <p:cNvSpPr txBox="1">
            <a:spLocks noChangeArrowheads="1"/>
          </p:cNvSpPr>
          <p:nvPr/>
        </p:nvSpPr>
        <p:spPr bwMode="auto">
          <a:xfrm>
            <a:off x="777241" y="674371"/>
            <a:ext cx="4869180" cy="15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2400" b="1" kern="1600" spc="150" dirty="0">
                <a:effectLst/>
                <a:latin typeface="Lucida Sans Unicode" panose="020B0602030504020204" pitchFamily="34" charset="0"/>
                <a:ea typeface="Times New Roman" panose="02020603050405020304" pitchFamily="18" charset="0"/>
              </a:rPr>
              <a:t>LIVRET DES ASSOCIATIONS</a:t>
            </a:r>
            <a:endParaRPr lang="fr-FR" sz="2600" b="1" kern="1600" spc="150" dirty="0">
              <a:effectLst/>
              <a:latin typeface="Lucida Sans Unicode" panose="020B0602030504020204" pitchFamily="34" charset="0"/>
              <a:ea typeface="Times New Roman" panose="02020603050405020304" pitchFamily="18" charset="0"/>
            </a:endParaRPr>
          </a:p>
          <a:p>
            <a:pPr algn="ctr">
              <a:spcAft>
                <a:spcPts val="0"/>
              </a:spcAft>
            </a:pPr>
            <a:r>
              <a:rPr lang="fr-FR" sz="2400"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2400" b="1" dirty="0">
                <a:effectLst/>
                <a:latin typeface="Lucida Sans Unicode" panose="020B0602030504020204" pitchFamily="34" charset="0"/>
                <a:ea typeface="Times New Roman" panose="02020603050405020304" pitchFamily="18" charset="0"/>
              </a:rPr>
              <a:t>FONTAINE ETOUPEFOUR</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2400" b="1" dirty="0">
                <a:effectLst/>
                <a:latin typeface="Lucida Console" panose="020B0609040504020204" pitchFamily="49" charset="0"/>
                <a:ea typeface="Times New Roman" panose="02020603050405020304" pitchFamily="18" charset="0"/>
              </a:rPr>
              <a:t>2025/2026</a:t>
            </a:r>
            <a:endParaRPr lang="fr-FR" sz="1200" dirty="0">
              <a:effectLst/>
              <a:latin typeface="Times New Roman" panose="02020603050405020304" pitchFamily="18" charset="0"/>
              <a:ea typeface="Times New Roman" panose="02020603050405020304" pitchFamily="18" charset="0"/>
            </a:endParaRPr>
          </a:p>
        </p:txBody>
      </p:sp>
      <p:pic>
        <p:nvPicPr>
          <p:cNvPr id="3" name="Image 2">
            <a:extLst>
              <a:ext uri="{FF2B5EF4-FFF2-40B4-BE49-F238E27FC236}">
                <a16:creationId xmlns:a16="http://schemas.microsoft.com/office/drawing/2014/main" id="{9FDBEE25-9819-4B5E-9B44-5B9877406BEF}"/>
              </a:ext>
            </a:extLst>
          </p:cNvPr>
          <p:cNvPicPr/>
          <p:nvPr/>
        </p:nvPicPr>
        <p:blipFill>
          <a:blip r:embed="rId4">
            <a:extLst>
              <a:ext uri="{28A0092B-C50C-407E-A947-70E740481C1C}">
                <a14:useLocalDpi xmlns:a14="http://schemas.microsoft.com/office/drawing/2010/main" val="0"/>
              </a:ext>
            </a:extLst>
          </a:blip>
          <a:stretch>
            <a:fillRect/>
          </a:stretch>
        </p:blipFill>
        <p:spPr>
          <a:xfrm>
            <a:off x="5326380" y="1234441"/>
            <a:ext cx="6217920" cy="2491739"/>
          </a:xfrm>
          <a:prstGeom prst="rect">
            <a:avLst/>
          </a:prstGeom>
        </p:spPr>
      </p:pic>
    </p:spTree>
    <p:extLst>
      <p:ext uri="{BB962C8B-B14F-4D97-AF65-F5344CB8AC3E}">
        <p14:creationId xmlns:p14="http://schemas.microsoft.com/office/powerpoint/2010/main" val="350965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2">
            <a:extLst>
              <a:ext uri="{FF2B5EF4-FFF2-40B4-BE49-F238E27FC236}">
                <a16:creationId xmlns:a16="http://schemas.microsoft.com/office/drawing/2014/main" id="{DFACE4D9-851B-4D77-87F3-ED29FD4C38AD}"/>
              </a:ext>
            </a:extLst>
          </p:cNvPr>
          <p:cNvSpPr txBox="1">
            <a:spLocks noChangeArrowheads="1"/>
          </p:cNvSpPr>
          <p:nvPr/>
        </p:nvSpPr>
        <p:spPr bwMode="auto">
          <a:xfrm>
            <a:off x="446149" y="262890"/>
            <a:ext cx="1970479" cy="6384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JEUX EN FETE</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6" name="Image 5">
            <a:extLst>
              <a:ext uri="{FF2B5EF4-FFF2-40B4-BE49-F238E27FC236}">
                <a16:creationId xmlns:a16="http://schemas.microsoft.com/office/drawing/2014/main" id="{3568B364-5E20-417D-80A4-2F86FA2B1D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85" y="1084217"/>
            <a:ext cx="2937510" cy="2664061"/>
          </a:xfrm>
          <a:prstGeom prst="rect">
            <a:avLst/>
          </a:prstGeom>
          <a:noFill/>
          <a:ln>
            <a:noFill/>
          </a:ln>
        </p:spPr>
      </p:pic>
      <p:sp>
        <p:nvSpPr>
          <p:cNvPr id="7" name="Zone de texte 2">
            <a:extLst>
              <a:ext uri="{FF2B5EF4-FFF2-40B4-BE49-F238E27FC236}">
                <a16:creationId xmlns:a16="http://schemas.microsoft.com/office/drawing/2014/main" id="{66DBF1F2-84BC-4540-B496-90D4EF57052C}"/>
              </a:ext>
            </a:extLst>
          </p:cNvPr>
          <p:cNvSpPr txBox="1">
            <a:spLocks noChangeArrowheads="1"/>
          </p:cNvSpPr>
          <p:nvPr/>
        </p:nvSpPr>
        <p:spPr bwMode="auto">
          <a:xfrm>
            <a:off x="2937511" y="262889"/>
            <a:ext cx="2097785" cy="9441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Jouer entre amis</a:t>
            </a:r>
          </a:p>
          <a:p>
            <a:pPr>
              <a:spcAft>
                <a:spcPts val="0"/>
              </a:spcAft>
            </a:pPr>
            <a:r>
              <a:rPr lang="fr-FR" sz="1200" dirty="0">
                <a:effectLst/>
                <a:latin typeface="Times New Roman" panose="02020603050405020304" pitchFamily="18" charset="0"/>
                <a:ea typeface="Times New Roman" panose="02020603050405020304" pitchFamily="18" charset="0"/>
              </a:rPr>
              <a:t>Contact: Mr Leroux</a:t>
            </a: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b="1"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asso.jeuenfete@gmail.com</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02.31.26.96.81</a:t>
            </a:r>
          </a:p>
          <a:p>
            <a:pPr>
              <a:spcAft>
                <a:spcPts val="0"/>
              </a:spcAft>
            </a:pP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4" name="ZoneTexte 13">
            <a:extLst>
              <a:ext uri="{FF2B5EF4-FFF2-40B4-BE49-F238E27FC236}">
                <a16:creationId xmlns:a16="http://schemas.microsoft.com/office/drawing/2014/main" id="{0BCC4B6C-4CA2-4F62-9419-D41D11C608E7}"/>
              </a:ext>
            </a:extLst>
          </p:cNvPr>
          <p:cNvSpPr txBox="1"/>
          <p:nvPr/>
        </p:nvSpPr>
        <p:spPr>
          <a:xfrm>
            <a:off x="10847070" y="262889"/>
            <a:ext cx="491490" cy="369332"/>
          </a:xfrm>
          <a:prstGeom prst="rect">
            <a:avLst/>
          </a:prstGeom>
          <a:noFill/>
        </p:spPr>
        <p:txBody>
          <a:bodyPr wrap="square" rtlCol="0">
            <a:spAutoFit/>
          </a:bodyPr>
          <a:lstStyle/>
          <a:p>
            <a:r>
              <a:rPr lang="fr-FR" dirty="0"/>
              <a:t>10</a:t>
            </a:r>
          </a:p>
        </p:txBody>
      </p:sp>
      <p:pic>
        <p:nvPicPr>
          <p:cNvPr id="12" name="Image 11">
            <a:extLst>
              <a:ext uri="{FF2B5EF4-FFF2-40B4-BE49-F238E27FC236}">
                <a16:creationId xmlns:a16="http://schemas.microsoft.com/office/drawing/2014/main" id="{7F20C90A-DA65-4152-8D3F-FC768514A3C6}"/>
              </a:ext>
            </a:extLst>
          </p:cNvPr>
          <p:cNvPicPr/>
          <p:nvPr/>
        </p:nvPicPr>
        <p:blipFill>
          <a:blip r:embed="rId5">
            <a:extLst>
              <a:ext uri="{28A0092B-C50C-407E-A947-70E740481C1C}">
                <a14:useLocalDpi xmlns:a14="http://schemas.microsoft.com/office/drawing/2010/main" val="0"/>
              </a:ext>
            </a:extLst>
          </a:blip>
          <a:stretch>
            <a:fillRect/>
          </a:stretch>
        </p:blipFill>
        <p:spPr>
          <a:xfrm>
            <a:off x="4865370" y="1207008"/>
            <a:ext cx="2937510" cy="3048001"/>
          </a:xfrm>
          <a:prstGeom prst="rect">
            <a:avLst/>
          </a:prstGeom>
        </p:spPr>
      </p:pic>
      <p:sp>
        <p:nvSpPr>
          <p:cNvPr id="13" name="Zone de texte 2">
            <a:extLst>
              <a:ext uri="{FF2B5EF4-FFF2-40B4-BE49-F238E27FC236}">
                <a16:creationId xmlns:a16="http://schemas.microsoft.com/office/drawing/2014/main" id="{7D4A894C-0809-4E62-83A1-6AB442F5617A}"/>
              </a:ext>
            </a:extLst>
          </p:cNvPr>
          <p:cNvSpPr txBox="1">
            <a:spLocks noChangeArrowheads="1"/>
          </p:cNvSpPr>
          <p:nvPr/>
        </p:nvSpPr>
        <p:spPr bwMode="auto">
          <a:xfrm>
            <a:off x="6638543" y="540782"/>
            <a:ext cx="3837867" cy="5747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JUDO CLUB FAYACAIN</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5" name="Zone de texte 2">
            <a:extLst>
              <a:ext uri="{FF2B5EF4-FFF2-40B4-BE49-F238E27FC236}">
                <a16:creationId xmlns:a16="http://schemas.microsoft.com/office/drawing/2014/main" id="{6EC52DA2-ECAA-4E90-981E-DB99DAF589A0}"/>
              </a:ext>
            </a:extLst>
          </p:cNvPr>
          <p:cNvSpPr txBox="1">
            <a:spLocks noChangeArrowheads="1"/>
          </p:cNvSpPr>
          <p:nvPr/>
        </p:nvSpPr>
        <p:spPr bwMode="auto">
          <a:xfrm>
            <a:off x="7764780" y="1389888"/>
            <a:ext cx="4427220" cy="25359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Le judo club propose de pratiquer le judo pour les enfants de 3 ans aux adultes sur le dojo de Fontaine </a:t>
            </a:r>
            <a:r>
              <a:rPr lang="fr-FR" sz="1200" dirty="0" err="1">
                <a:effectLst/>
                <a:latin typeface="Times New Roman" panose="02020603050405020304" pitchFamily="18" charset="0"/>
                <a:ea typeface="Times New Roman" panose="02020603050405020304" pitchFamily="18" charset="0"/>
              </a:rPr>
              <a:t>Etoupefour</a:t>
            </a:r>
            <a:r>
              <a:rPr lang="fr-FR" sz="1200" dirty="0">
                <a:effectLst/>
                <a:latin typeface="Times New Roman" panose="02020603050405020304" pitchFamily="18" charset="0"/>
                <a:ea typeface="Times New Roman" panose="02020603050405020304" pitchFamily="18" charset="0"/>
              </a:rPr>
              <a:t> (cours les mardis soir, mercredis en fin d’après-midi et le samedi matin). Le club propose également du </a:t>
            </a:r>
            <a:r>
              <a:rPr lang="fr-FR" sz="1200" dirty="0" err="1">
                <a:effectLst/>
                <a:latin typeface="Times New Roman" panose="02020603050405020304" pitchFamily="18" charset="0"/>
                <a:ea typeface="Times New Roman" panose="02020603050405020304" pitchFamily="18" charset="0"/>
              </a:rPr>
              <a:t>taiso</a:t>
            </a:r>
            <a:r>
              <a:rPr lang="fr-FR" sz="1200" dirty="0">
                <a:effectLst/>
                <a:latin typeface="Times New Roman" panose="02020603050405020304" pitchFamily="18" charset="0"/>
                <a:ea typeface="Times New Roman" panose="02020603050405020304" pitchFamily="18" charset="0"/>
              </a:rPr>
              <a:t> (renforcement musculaire) le samedi matin.</a:t>
            </a:r>
          </a:p>
          <a:p>
            <a:pPr>
              <a:spcAft>
                <a:spcPts val="0"/>
              </a:spcAft>
            </a:pPr>
            <a:r>
              <a:rPr lang="fr-FR" sz="1200" dirty="0">
                <a:effectLst/>
                <a:latin typeface="Times New Roman" panose="02020603050405020304" pitchFamily="18" charset="0"/>
                <a:ea typeface="Times New Roman" panose="02020603050405020304" pitchFamily="18" charset="0"/>
              </a:rPr>
              <a:t>Contact le directeur technique :</a:t>
            </a:r>
          </a:p>
          <a:p>
            <a:pPr>
              <a:spcAft>
                <a:spcPts val="0"/>
              </a:spcAft>
            </a:pPr>
            <a:r>
              <a:rPr lang="fr-FR" sz="1200" dirty="0">
                <a:effectLst/>
                <a:latin typeface="Times New Roman" panose="02020603050405020304" pitchFamily="18" charset="0"/>
                <a:ea typeface="Times New Roman" panose="02020603050405020304" pitchFamily="18" charset="0"/>
              </a:rPr>
              <a:t>Mr PIEL </a:t>
            </a:r>
          </a:p>
          <a:p>
            <a:pPr>
              <a:spcAft>
                <a:spcPts val="0"/>
              </a:spcAft>
            </a:pPr>
            <a:r>
              <a:rPr lang="fr-FR" sz="1200" dirty="0">
                <a:effectLst/>
                <a:latin typeface="Times New Roman" panose="02020603050405020304" pitchFamily="18" charset="0"/>
                <a:ea typeface="Times New Roman" panose="02020603050405020304" pitchFamily="18" charset="0"/>
              </a:rPr>
              <a:t>Téléphone : 06.64.47.31.41</a:t>
            </a:r>
          </a:p>
          <a:p>
            <a:pPr>
              <a:spcAft>
                <a:spcPts val="0"/>
              </a:spcAft>
            </a:pPr>
            <a:r>
              <a:rPr lang="fr-FR" sz="1200" dirty="0">
                <a:effectLst/>
                <a:latin typeface="Times New Roman" panose="02020603050405020304" pitchFamily="18" charset="0"/>
                <a:ea typeface="Times New Roman" panose="02020603050405020304" pitchFamily="18" charset="0"/>
              </a:rPr>
              <a:t>PRESIDENT :</a:t>
            </a:r>
          </a:p>
          <a:p>
            <a:pPr>
              <a:spcAft>
                <a:spcPts val="0"/>
              </a:spcAft>
            </a:pPr>
            <a:r>
              <a:rPr lang="fr-FR" sz="1200" dirty="0">
                <a:effectLst/>
                <a:latin typeface="Times New Roman" panose="02020603050405020304" pitchFamily="18" charset="0"/>
                <a:ea typeface="Times New Roman" panose="02020603050405020304" pitchFamily="18" charset="0"/>
              </a:rPr>
              <a:t> Mr </a:t>
            </a:r>
            <a:r>
              <a:rPr lang="fr-FR" sz="1200" dirty="0">
                <a:latin typeface="Times New Roman" panose="02020603050405020304" pitchFamily="18" charset="0"/>
                <a:ea typeface="Times New Roman" panose="02020603050405020304" pitchFamily="18" charset="0"/>
              </a:rPr>
              <a:t>MARIE Nicolas</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a:t>
            </a:r>
            <a:r>
              <a:rPr lang="fr-FR" sz="1200" dirty="0">
                <a:latin typeface="Times New Roman" panose="02020603050405020304" pitchFamily="18" charset="0"/>
                <a:ea typeface="Times New Roman" panose="02020603050405020304" pitchFamily="18" charset="0"/>
              </a:rPr>
              <a:t>hone </a:t>
            </a:r>
            <a:r>
              <a:rPr lang="fr-FR" sz="1200">
                <a:latin typeface="Times New Roman" panose="02020603050405020304" pitchFamily="18" charset="0"/>
                <a:ea typeface="Times New Roman" panose="02020603050405020304" pitchFamily="18" charset="0"/>
              </a:rPr>
              <a:t>: 06.45.58.13.09</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b="1" u="sng" dirty="0">
                <a:solidFill>
                  <a:srgbClr val="002060"/>
                </a:solidFill>
                <a:latin typeface="Times New Roman" panose="02020603050405020304" pitchFamily="18" charset="0"/>
                <a:ea typeface="Times New Roman" panose="02020603050405020304" pitchFamily="18" charset="0"/>
              </a:rPr>
              <a:t>judoclubfi@gmail.com</a:t>
            </a:r>
            <a:endParaRPr lang="fr-FR" sz="1200" b="1" dirty="0">
              <a:solidFill>
                <a:srgbClr val="002060"/>
              </a:solidFill>
              <a:effectLst/>
              <a:latin typeface="Times New Roman" panose="02020603050405020304" pitchFamily="18" charset="0"/>
              <a:ea typeface="Times New Roman" panose="02020603050405020304" pitchFamily="18" charset="0"/>
            </a:endParaRPr>
          </a:p>
          <a:p>
            <a:pPr indent="457200">
              <a:spcAft>
                <a:spcPts val="0"/>
              </a:spcAft>
            </a:pPr>
            <a:r>
              <a:rPr lang="fr-FR" sz="1200" dirty="0">
                <a:solidFill>
                  <a:srgbClr val="0070C0"/>
                </a:solidFill>
                <a:effectLst/>
                <a:latin typeface="Times New Roman" panose="02020603050405020304" pitchFamily="18" charset="0"/>
                <a:ea typeface="Times New Roman" panose="02020603050405020304" pitchFamily="18" charset="0"/>
              </a:rPr>
              <a:t>judoclubfi@gmail.co</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6" name="Zone de texte 2">
            <a:extLst>
              <a:ext uri="{FF2B5EF4-FFF2-40B4-BE49-F238E27FC236}">
                <a16:creationId xmlns:a16="http://schemas.microsoft.com/office/drawing/2014/main" id="{994A1282-AF79-4363-A815-743D1389D249}"/>
              </a:ext>
            </a:extLst>
          </p:cNvPr>
          <p:cNvSpPr txBox="1">
            <a:spLocks noChangeArrowheads="1"/>
          </p:cNvSpPr>
          <p:nvPr/>
        </p:nvSpPr>
        <p:spPr bwMode="auto">
          <a:xfrm>
            <a:off x="331469" y="4632960"/>
            <a:ext cx="3496819" cy="6462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KARATE CLUB DE L’ODON</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7" name="Zone de texte 2">
            <a:extLst>
              <a:ext uri="{FF2B5EF4-FFF2-40B4-BE49-F238E27FC236}">
                <a16:creationId xmlns:a16="http://schemas.microsoft.com/office/drawing/2014/main" id="{B59F68C6-4647-402B-9C2C-873F86DCF325}"/>
              </a:ext>
            </a:extLst>
          </p:cNvPr>
          <p:cNvSpPr txBox="1">
            <a:spLocks noChangeArrowheads="1"/>
          </p:cNvSpPr>
          <p:nvPr/>
        </p:nvSpPr>
        <p:spPr bwMode="auto">
          <a:xfrm>
            <a:off x="3608832" y="5139691"/>
            <a:ext cx="3668268" cy="14554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Pratique du karaté </a:t>
            </a:r>
            <a:r>
              <a:rPr lang="fr-FR" sz="1200" dirty="0" err="1">
                <a:effectLst/>
                <a:latin typeface="Times New Roman" panose="02020603050405020304" pitchFamily="18" charset="0"/>
                <a:ea typeface="Times New Roman" panose="02020603050405020304" pitchFamily="18" charset="0"/>
              </a:rPr>
              <a:t>Shotokan</a:t>
            </a:r>
            <a:r>
              <a:rPr lang="fr-FR" sz="1200" dirty="0">
                <a:effectLst/>
                <a:latin typeface="Times New Roman" panose="02020603050405020304" pitchFamily="18" charset="0"/>
                <a:ea typeface="Times New Roman" panose="02020603050405020304" pitchFamily="18" charset="0"/>
              </a:rPr>
              <a:t> loisir. Cours tous niveaux avec 2 créneaux le jeudi soir au gymnase de Fontaine </a:t>
            </a:r>
            <a:r>
              <a:rPr lang="fr-FR" sz="1200" dirty="0" err="1">
                <a:effectLst/>
                <a:latin typeface="Times New Roman" panose="02020603050405020304" pitchFamily="18" charset="0"/>
                <a:ea typeface="Times New Roman" panose="02020603050405020304" pitchFamily="18" charset="0"/>
              </a:rPr>
              <a:t>Etoupefour</a:t>
            </a:r>
            <a:r>
              <a:rPr lang="fr-FR" sz="1200" dirty="0">
                <a:effectLst/>
                <a:latin typeface="Times New Roman" panose="02020603050405020304" pitchFamily="18" charset="0"/>
                <a:ea typeface="Times New Roman" panose="02020603050405020304" pitchFamily="18" charset="0"/>
              </a:rPr>
              <a:t> : 18h enfants, 19h ados et adultes.</a:t>
            </a:r>
          </a:p>
          <a:p>
            <a:pPr>
              <a:spcAft>
                <a:spcPts val="0"/>
              </a:spcAft>
            </a:pPr>
            <a:r>
              <a:rPr lang="fr-FR" sz="1200" dirty="0">
                <a:effectLst/>
                <a:latin typeface="Times New Roman" panose="02020603050405020304" pitchFamily="18" charset="0"/>
                <a:ea typeface="Times New Roman" panose="02020603050405020304" pitchFamily="18" charset="0"/>
              </a:rPr>
              <a:t>Contact : Mr </a:t>
            </a:r>
            <a:r>
              <a:rPr lang="fr-FR" sz="1200" dirty="0">
                <a:latin typeface="Times New Roman" panose="02020603050405020304" pitchFamily="18" charset="0"/>
                <a:ea typeface="Times New Roman" panose="02020603050405020304" pitchFamily="18" charset="0"/>
              </a:rPr>
              <a:t>TRAVERT DIT </a:t>
            </a:r>
            <a:r>
              <a:rPr lang="fr-FR" sz="1200">
                <a:latin typeface="Times New Roman" panose="02020603050405020304" pitchFamily="18" charset="0"/>
                <a:ea typeface="Times New Roman" panose="02020603050405020304" pitchFamily="18" charset="0"/>
              </a:rPr>
              <a:t>NERET Alexis</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dirty="0">
                <a:solidFill>
                  <a:srgbClr val="002060"/>
                </a:solidFill>
                <a:latin typeface="Times New Roman" panose="02020603050405020304" pitchFamily="18" charset="0"/>
                <a:ea typeface="Times New Roman" panose="02020603050405020304" pitchFamily="18" charset="0"/>
              </a:rPr>
              <a:t>alexis.travertditneret</a:t>
            </a:r>
            <a:r>
              <a:rPr lang="fr-FR" sz="1200" b="1" dirty="0">
                <a:solidFill>
                  <a:srgbClr val="002060"/>
                </a:solidFill>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@orange.fr</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06.68.10.68.56</a:t>
            </a:r>
          </a:p>
          <a:p>
            <a:pPr>
              <a:spcAft>
                <a:spcPts val="0"/>
              </a:spcAft>
            </a:pPr>
            <a:r>
              <a:rPr lang="fr-FR" sz="1200" dirty="0">
                <a:effectLst/>
                <a:latin typeface="Times New Roman" panose="02020603050405020304" pitchFamily="18" charset="0"/>
                <a:ea typeface="Times New Roman" panose="02020603050405020304" pitchFamily="18" charset="0"/>
              </a:rPr>
              <a:t> Site : https://karate-club-odon.pagesperso-orange.fr/</a:t>
            </a:r>
          </a:p>
        </p:txBody>
      </p:sp>
      <p:pic>
        <p:nvPicPr>
          <p:cNvPr id="18" name="Image 17">
            <a:extLst>
              <a:ext uri="{FF2B5EF4-FFF2-40B4-BE49-F238E27FC236}">
                <a16:creationId xmlns:a16="http://schemas.microsoft.com/office/drawing/2014/main" id="{26CE0DE1-BE5D-4880-A1C5-4F0943CFBFEC}"/>
              </a:ext>
            </a:extLst>
          </p:cNvPr>
          <p:cNvPicPr/>
          <p:nvPr/>
        </p:nvPicPr>
        <p:blipFill>
          <a:blip r:embed="rId7">
            <a:extLst>
              <a:ext uri="{28A0092B-C50C-407E-A947-70E740481C1C}">
                <a14:useLocalDpi xmlns:a14="http://schemas.microsoft.com/office/drawing/2010/main" val="0"/>
              </a:ext>
            </a:extLst>
          </a:blip>
          <a:stretch>
            <a:fillRect/>
          </a:stretch>
        </p:blipFill>
        <p:spPr>
          <a:xfrm>
            <a:off x="7434453" y="4829795"/>
            <a:ext cx="2367915" cy="1901952"/>
          </a:xfrm>
          <a:prstGeom prst="rect">
            <a:avLst/>
          </a:prstGeom>
        </p:spPr>
      </p:pic>
    </p:spTree>
    <p:extLst>
      <p:ext uri="{BB962C8B-B14F-4D97-AF65-F5344CB8AC3E}">
        <p14:creationId xmlns:p14="http://schemas.microsoft.com/office/powerpoint/2010/main" val="20521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A69C007C-16FC-4D31-B290-C3AF9194EA40}"/>
              </a:ext>
            </a:extLst>
          </p:cNvPr>
          <p:cNvSpPr txBox="1">
            <a:spLocks noChangeArrowheads="1"/>
          </p:cNvSpPr>
          <p:nvPr/>
        </p:nvSpPr>
        <p:spPr bwMode="auto">
          <a:xfrm>
            <a:off x="7482297" y="1345475"/>
            <a:ext cx="2206750" cy="6662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LES ARTISANS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3" name="Image 2">
            <a:extLst>
              <a:ext uri="{FF2B5EF4-FFF2-40B4-BE49-F238E27FC236}">
                <a16:creationId xmlns:a16="http://schemas.microsoft.com/office/drawing/2014/main" id="{20AF2606-9011-47D3-A6B9-CAA8BC5AA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010" y="3191419"/>
            <a:ext cx="1983105" cy="1983105"/>
          </a:xfrm>
          <a:prstGeom prst="rect">
            <a:avLst/>
          </a:prstGeom>
        </p:spPr>
      </p:pic>
      <p:sp>
        <p:nvSpPr>
          <p:cNvPr id="4" name="Zone de texte 2">
            <a:extLst>
              <a:ext uri="{FF2B5EF4-FFF2-40B4-BE49-F238E27FC236}">
                <a16:creationId xmlns:a16="http://schemas.microsoft.com/office/drawing/2014/main" id="{EDC470E7-4CB3-4518-B3D8-4753A0D6A11D}"/>
              </a:ext>
            </a:extLst>
          </p:cNvPr>
          <p:cNvSpPr txBox="1">
            <a:spLocks noChangeArrowheads="1"/>
          </p:cNvSpPr>
          <p:nvPr/>
        </p:nvSpPr>
        <p:spPr bwMode="auto">
          <a:xfrm>
            <a:off x="6309997" y="3191419"/>
            <a:ext cx="3218687" cy="13062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200" dirty="0">
                <a:effectLst/>
                <a:latin typeface="Times New Roman" panose="02020603050405020304" pitchFamily="18" charset="0"/>
                <a:ea typeface="Times New Roman" panose="02020603050405020304" pitchFamily="18" charset="0"/>
              </a:rPr>
              <a:t>Football senior, </a:t>
            </a:r>
            <a:r>
              <a:rPr lang="en-US" sz="1200" dirty="0" err="1">
                <a:effectLst/>
                <a:latin typeface="Times New Roman" panose="02020603050405020304" pitchFamily="18" charset="0"/>
                <a:ea typeface="Times New Roman" panose="02020603050405020304" pitchFamily="18" charset="0"/>
              </a:rPr>
              <a:t>foire</a:t>
            </a:r>
            <a:r>
              <a:rPr lang="en-US" sz="1200" dirty="0">
                <a:effectLst/>
                <a:latin typeface="Times New Roman" panose="02020603050405020304" pitchFamily="18" charset="0"/>
                <a:ea typeface="Times New Roman" panose="02020603050405020304" pitchFamily="18" charset="0"/>
              </a:rPr>
              <a:t> aux </a:t>
            </a:r>
            <a:r>
              <a:rPr lang="fr-FR" sz="1200" dirty="0">
                <a:effectLst/>
                <a:latin typeface="Times New Roman" panose="02020603050405020304" pitchFamily="18" charset="0"/>
                <a:ea typeface="Times New Roman" panose="02020603050405020304" pitchFamily="18" charset="0"/>
              </a:rPr>
              <a:t>greniers</a:t>
            </a:r>
          </a:p>
          <a:p>
            <a:pPr>
              <a:spcAft>
                <a:spcPts val="0"/>
              </a:spcAft>
            </a:pPr>
            <a:r>
              <a:rPr lang="en-US" sz="1200" dirty="0">
                <a:effectLst/>
                <a:latin typeface="Times New Roman" panose="02020603050405020304" pitchFamily="18" charset="0"/>
                <a:ea typeface="Times New Roman" panose="02020603050405020304" pitchFamily="18" charset="0"/>
              </a:rPr>
              <a:t>Contact: </a:t>
            </a:r>
            <a:r>
              <a:rPr lang="en-US" sz="1200" dirty="0" err="1">
                <a:effectLst/>
                <a:latin typeface="Times New Roman" panose="02020603050405020304" pitchFamily="18" charset="0"/>
                <a:ea typeface="Times New Roman" panose="02020603050405020304" pitchFamily="18" charset="0"/>
              </a:rPr>
              <a:t>Mr</a:t>
            </a:r>
            <a:r>
              <a:rPr lang="en-US" sz="1200" dirty="0">
                <a:effectLst/>
                <a:latin typeface="Times New Roman" panose="02020603050405020304" pitchFamily="18" charset="0"/>
                <a:ea typeface="Times New Roman" panose="02020603050405020304" pitchFamily="18" charset="0"/>
              </a:rPr>
              <a:t> ALLARD</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b="1" u="sng" dirty="0">
                <a:ln>
                  <a:noFill/>
                </a:ln>
                <a:solidFill>
                  <a:srgbClr val="002060"/>
                </a:solidFill>
                <a:latin typeface="Times New Roman" panose="02020603050405020304" pitchFamily="18" charset="0"/>
                <a:ea typeface="Times New Roman" panose="02020603050405020304" pitchFamily="18" charset="0"/>
              </a:rPr>
              <a:t>s.cebien@gmail.com</a:t>
            </a:r>
            <a:endParaRPr lang="fr-FR" sz="1200" b="1" u="sng" dirty="0">
              <a:solidFill>
                <a:srgbClr val="002060"/>
              </a:solidFill>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06.67.10.80.66</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5" name="Zone de texte 2">
            <a:extLst>
              <a:ext uri="{FF2B5EF4-FFF2-40B4-BE49-F238E27FC236}">
                <a16:creationId xmlns:a16="http://schemas.microsoft.com/office/drawing/2014/main" id="{C9050DF5-4403-436C-B9EE-ADFBAECC7418}"/>
              </a:ext>
            </a:extLst>
          </p:cNvPr>
          <p:cNvSpPr txBox="1">
            <a:spLocks noChangeArrowheads="1"/>
          </p:cNvSpPr>
          <p:nvPr/>
        </p:nvSpPr>
        <p:spPr bwMode="auto">
          <a:xfrm>
            <a:off x="687106" y="571500"/>
            <a:ext cx="1623060" cy="4076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LAMIDO</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6" name="Zone de texte 2">
            <a:extLst>
              <a:ext uri="{FF2B5EF4-FFF2-40B4-BE49-F238E27FC236}">
                <a16:creationId xmlns:a16="http://schemas.microsoft.com/office/drawing/2014/main" id="{790E569F-2B2A-41E1-97B2-0ED489A7CD22}"/>
              </a:ext>
            </a:extLst>
          </p:cNvPr>
          <p:cNvSpPr txBox="1">
            <a:spLocks noChangeArrowheads="1"/>
          </p:cNvSpPr>
          <p:nvPr/>
        </p:nvSpPr>
        <p:spPr bwMode="auto">
          <a:xfrm>
            <a:off x="2571750" y="571500"/>
            <a:ext cx="2133600" cy="17678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Ecole de musique</a:t>
            </a:r>
          </a:p>
          <a:p>
            <a:pPr>
              <a:spcAft>
                <a:spcPts val="0"/>
              </a:spcAft>
            </a:pPr>
            <a:r>
              <a:rPr lang="fr-FR" sz="1200" dirty="0">
                <a:effectLst/>
                <a:latin typeface="Times New Roman" panose="02020603050405020304" pitchFamily="18" charset="0"/>
                <a:ea typeface="Times New Roman" panose="02020603050405020304" pitchFamily="18" charset="0"/>
              </a:rPr>
              <a:t>Contact : MR LECONTE Fabrice</a:t>
            </a:r>
          </a:p>
          <a:p>
            <a:pPr>
              <a:spcAft>
                <a:spcPts val="0"/>
              </a:spcAft>
            </a:pPr>
            <a:r>
              <a:rPr lang="fr-FR" sz="1200" dirty="0">
                <a:effectLst/>
                <a:latin typeface="Times New Roman" panose="02020603050405020304" pitchFamily="18" charset="0"/>
                <a:ea typeface="Times New Roman" panose="02020603050405020304" pitchFamily="18" charset="0"/>
              </a:rPr>
              <a:t> Directeur</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dirty="0">
                <a:latin typeface="Times New Roman" panose="02020603050405020304" pitchFamily="18" charset="0"/>
                <a:ea typeface="Times New Roman" panose="02020603050405020304" pitchFamily="18" charset="0"/>
              </a:rPr>
              <a:t>lamido.directeur@yahoo.fr</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06.76.90.57.51</a:t>
            </a:r>
          </a:p>
          <a:p>
            <a:pPr>
              <a:spcAft>
                <a:spcPts val="0"/>
              </a:spcAft>
            </a:pPr>
            <a:r>
              <a:rPr lang="fr-FR" sz="1200" dirty="0">
                <a:effectLst/>
                <a:latin typeface="Times New Roman" panose="02020603050405020304" pitchFamily="18" charset="0"/>
                <a:ea typeface="Times New Roman" panose="02020603050405020304" pitchFamily="18" charset="0"/>
              </a:rPr>
              <a:t>Site : http://www.lamido.fr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7" name="Image 6">
            <a:extLst>
              <a:ext uri="{FF2B5EF4-FFF2-40B4-BE49-F238E27FC236}">
                <a16:creationId xmlns:a16="http://schemas.microsoft.com/office/drawing/2014/main" id="{4EC5AAFC-023C-4EEB-B5C7-8069CD41EF0C}"/>
              </a:ext>
            </a:extLst>
          </p:cNvPr>
          <p:cNvPicPr/>
          <p:nvPr/>
        </p:nvPicPr>
        <p:blipFill>
          <a:blip r:embed="rId3">
            <a:extLst>
              <a:ext uri="{28A0092B-C50C-407E-A947-70E740481C1C}">
                <a14:useLocalDpi xmlns:a14="http://schemas.microsoft.com/office/drawing/2010/main" val="0"/>
              </a:ext>
            </a:extLst>
          </a:blip>
          <a:stretch>
            <a:fillRect/>
          </a:stretch>
        </p:blipFill>
        <p:spPr>
          <a:xfrm>
            <a:off x="582930" y="2377440"/>
            <a:ext cx="3017520" cy="2377440"/>
          </a:xfrm>
          <a:prstGeom prst="rect">
            <a:avLst/>
          </a:prstGeom>
        </p:spPr>
      </p:pic>
      <p:sp>
        <p:nvSpPr>
          <p:cNvPr id="8" name="ZoneTexte 7">
            <a:extLst>
              <a:ext uri="{FF2B5EF4-FFF2-40B4-BE49-F238E27FC236}">
                <a16:creationId xmlns:a16="http://schemas.microsoft.com/office/drawing/2014/main" id="{9367C58E-7DBE-4346-8EC7-41C3306CAE74}"/>
              </a:ext>
            </a:extLst>
          </p:cNvPr>
          <p:cNvSpPr txBox="1"/>
          <p:nvPr/>
        </p:nvSpPr>
        <p:spPr>
          <a:xfrm>
            <a:off x="10847070" y="262889"/>
            <a:ext cx="576834" cy="369332"/>
          </a:xfrm>
          <a:prstGeom prst="rect">
            <a:avLst/>
          </a:prstGeom>
          <a:noFill/>
        </p:spPr>
        <p:txBody>
          <a:bodyPr wrap="square" rtlCol="0">
            <a:spAutoFit/>
          </a:bodyPr>
          <a:lstStyle/>
          <a:p>
            <a:r>
              <a:rPr lang="fr-FR" dirty="0"/>
              <a:t>11</a:t>
            </a:r>
          </a:p>
        </p:txBody>
      </p:sp>
    </p:spTree>
    <p:extLst>
      <p:ext uri="{BB962C8B-B14F-4D97-AF65-F5344CB8AC3E}">
        <p14:creationId xmlns:p14="http://schemas.microsoft.com/office/powerpoint/2010/main" val="293966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30AE0847-34FA-40C5-A3F6-C006DDB855CC}"/>
              </a:ext>
            </a:extLst>
          </p:cNvPr>
          <p:cNvSpPr txBox="1">
            <a:spLocks noChangeArrowheads="1"/>
          </p:cNvSpPr>
          <p:nvPr/>
        </p:nvSpPr>
        <p:spPr bwMode="auto">
          <a:xfrm>
            <a:off x="182879" y="182880"/>
            <a:ext cx="2899955" cy="4493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LE MONDE DE LORIS</a:t>
            </a:r>
          </a:p>
        </p:txBody>
      </p:sp>
      <p:sp>
        <p:nvSpPr>
          <p:cNvPr id="3" name="Zone de texte 2">
            <a:extLst>
              <a:ext uri="{FF2B5EF4-FFF2-40B4-BE49-F238E27FC236}">
                <a16:creationId xmlns:a16="http://schemas.microsoft.com/office/drawing/2014/main" id="{0693EEB8-4F13-4B91-B517-72443FB0EE49}"/>
              </a:ext>
            </a:extLst>
          </p:cNvPr>
          <p:cNvSpPr txBox="1">
            <a:spLocks noChangeArrowheads="1"/>
          </p:cNvSpPr>
          <p:nvPr/>
        </p:nvSpPr>
        <p:spPr bwMode="auto">
          <a:xfrm>
            <a:off x="2788920" y="605791"/>
            <a:ext cx="3028950" cy="22059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Le monde de Loris intervient dans les établissements </a:t>
            </a:r>
            <a:r>
              <a:rPr lang="fr-FR" sz="1200" dirty="0" err="1">
                <a:effectLst/>
                <a:latin typeface="Times New Roman" panose="02020603050405020304" pitchFamily="18" charset="0"/>
                <a:ea typeface="Times New Roman" panose="02020603050405020304" pitchFamily="18" charset="0"/>
              </a:rPr>
              <a:t>médico-éducatifs</a:t>
            </a:r>
            <a:r>
              <a:rPr lang="fr-FR" sz="1200" dirty="0">
                <a:effectLst/>
                <a:latin typeface="Times New Roman" panose="02020603050405020304" pitchFamily="18" charset="0"/>
                <a:ea typeface="Times New Roman" panose="02020603050405020304" pitchFamily="18" charset="0"/>
              </a:rPr>
              <a:t> de la région et anime des ateliers artistiques auprès de personnes (jeunes et adultes) en situation de handicap moteur et mental. Des activités culturelles et artistiques sont également mises en œuvre  afin de permettre épanouissement et ouverture vers l'extérieur. </a:t>
            </a:r>
          </a:p>
          <a:p>
            <a:pPr>
              <a:spcAft>
                <a:spcPts val="0"/>
              </a:spcAft>
            </a:pPr>
            <a:r>
              <a:rPr lang="fr-FR" sz="1200" dirty="0">
                <a:effectLst/>
                <a:latin typeface="Times New Roman" panose="02020603050405020304" pitchFamily="18" charset="0"/>
                <a:ea typeface="Times New Roman" panose="02020603050405020304" pitchFamily="18" charset="0"/>
              </a:rPr>
              <a:t>Présidente : Mme KERDELLANT </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u="sng" dirty="0">
                <a:ln>
                  <a:noFill/>
                </a:ln>
                <a:solidFill>
                  <a:srgbClr val="002060"/>
                </a:solidFill>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lemondedeloris@orange.fr</a:t>
            </a:r>
            <a:endParaRPr lang="fr-FR" sz="1200" b="1" u="sng" dirty="0">
              <a:solidFill>
                <a:srgbClr val="002060"/>
              </a:solidFill>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06.08.69.75.88</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4" name="Image 3" descr="Aucune description de photo disponible.">
            <a:extLst>
              <a:ext uri="{FF2B5EF4-FFF2-40B4-BE49-F238E27FC236}">
                <a16:creationId xmlns:a16="http://schemas.microsoft.com/office/drawing/2014/main" id="{AFB4FE12-D631-43F7-877E-E52DF9EC78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971550"/>
            <a:ext cx="2103120" cy="1988820"/>
          </a:xfrm>
          <a:prstGeom prst="rect">
            <a:avLst/>
          </a:prstGeom>
          <a:noFill/>
          <a:ln>
            <a:noFill/>
          </a:ln>
        </p:spPr>
      </p:pic>
      <p:sp>
        <p:nvSpPr>
          <p:cNvPr id="5" name="Zone de texte 2">
            <a:extLst>
              <a:ext uri="{FF2B5EF4-FFF2-40B4-BE49-F238E27FC236}">
                <a16:creationId xmlns:a16="http://schemas.microsoft.com/office/drawing/2014/main" id="{5F09EC48-870E-489C-8A6D-97682F7DFF0A}"/>
              </a:ext>
            </a:extLst>
          </p:cNvPr>
          <p:cNvSpPr txBox="1">
            <a:spLocks noChangeArrowheads="1"/>
          </p:cNvSpPr>
          <p:nvPr/>
        </p:nvSpPr>
        <p:spPr bwMode="auto">
          <a:xfrm>
            <a:off x="6683558" y="632222"/>
            <a:ext cx="2617196" cy="7526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PARENTS D’ELEVES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6" name="Zone de texte 2">
            <a:extLst>
              <a:ext uri="{FF2B5EF4-FFF2-40B4-BE49-F238E27FC236}">
                <a16:creationId xmlns:a16="http://schemas.microsoft.com/office/drawing/2014/main" id="{A08C12F5-CB60-4082-B7B7-ABB0A68441AF}"/>
              </a:ext>
            </a:extLst>
          </p:cNvPr>
          <p:cNvSpPr txBox="1">
            <a:spLocks noChangeArrowheads="1"/>
          </p:cNvSpPr>
          <p:nvPr/>
        </p:nvSpPr>
        <p:spPr bwMode="auto">
          <a:xfrm flipH="1">
            <a:off x="7279951" y="1083076"/>
            <a:ext cx="4569143" cy="14538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Organisation d’actions au profit des écoles. Parents bénévoles faisant des actions (vente de sapins, de chocolats de Noel, etc.,, pour le financement des projets des enseignants. </a:t>
            </a:r>
          </a:p>
          <a:p>
            <a:pPr>
              <a:spcAft>
                <a:spcPts val="0"/>
              </a:spcAft>
            </a:pPr>
            <a:r>
              <a:rPr lang="fr-FR" sz="1200" dirty="0">
                <a:effectLst/>
                <a:latin typeface="Times New Roman" panose="02020603050405020304" pitchFamily="18" charset="0"/>
                <a:ea typeface="Times New Roman" panose="02020603050405020304" pitchFamily="18" charset="0"/>
              </a:rPr>
              <a:t>Contact : Mme BOURNAZEL</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u="sng"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14790.apefe@gmail.com</a:t>
            </a:r>
            <a:endParaRPr lang="fr-FR" sz="1200" b="1" u="sng"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Site : https://apefe.wordpress.com/</a:t>
            </a:r>
          </a:p>
        </p:txBody>
      </p:sp>
      <p:sp>
        <p:nvSpPr>
          <p:cNvPr id="7" name="Zone de texte 2">
            <a:extLst>
              <a:ext uri="{FF2B5EF4-FFF2-40B4-BE49-F238E27FC236}">
                <a16:creationId xmlns:a16="http://schemas.microsoft.com/office/drawing/2014/main" id="{54172EB2-A111-476D-80DB-853D51E92E2A}"/>
              </a:ext>
            </a:extLst>
          </p:cNvPr>
          <p:cNvSpPr txBox="1">
            <a:spLocks noChangeArrowheads="1"/>
          </p:cNvSpPr>
          <p:nvPr/>
        </p:nvSpPr>
        <p:spPr bwMode="auto">
          <a:xfrm>
            <a:off x="2207623" y="2960370"/>
            <a:ext cx="2429691" cy="13373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Randonnées </a:t>
            </a:r>
          </a:p>
          <a:p>
            <a:pPr>
              <a:spcAft>
                <a:spcPts val="0"/>
              </a:spcAft>
            </a:pPr>
            <a:r>
              <a:rPr lang="fr-FR" sz="1200" dirty="0">
                <a:effectLst/>
                <a:latin typeface="Times New Roman" panose="02020603050405020304" pitchFamily="18" charset="0"/>
                <a:ea typeface="Times New Roman" panose="02020603050405020304" pitchFamily="18" charset="0"/>
              </a:rPr>
              <a:t>Contact : Mr </a:t>
            </a:r>
            <a:r>
              <a:rPr lang="fr-FR" sz="1200" dirty="0">
                <a:latin typeface="Times New Roman" panose="02020603050405020304" pitchFamily="18" charset="0"/>
                <a:ea typeface="Times New Roman" panose="02020603050405020304" pitchFamily="18" charset="0"/>
              </a:rPr>
              <a:t>LE-PELLEY</a:t>
            </a: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u="sng"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Le-pelley.yves@orange.fr</a:t>
            </a:r>
            <a:endParaRPr lang="fr-FR" sz="1200" b="1" u="sng"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u="sng" dirty="0">
                <a:effectLst/>
                <a:latin typeface="Times New Roman" panose="02020603050405020304" pitchFamily="18" charset="0"/>
                <a:ea typeface="Times New Roman" panose="02020603050405020304" pitchFamily="18" charset="0"/>
              </a:rPr>
              <a:t> </a:t>
            </a:r>
          </a:p>
        </p:txBody>
      </p:sp>
      <p:sp>
        <p:nvSpPr>
          <p:cNvPr id="8" name="Zone de texte 2">
            <a:extLst>
              <a:ext uri="{FF2B5EF4-FFF2-40B4-BE49-F238E27FC236}">
                <a16:creationId xmlns:a16="http://schemas.microsoft.com/office/drawing/2014/main" id="{5FF756C1-0702-487D-9344-A342B8DA6994}"/>
              </a:ext>
            </a:extLst>
          </p:cNvPr>
          <p:cNvSpPr txBox="1">
            <a:spLocks noChangeArrowheads="1"/>
          </p:cNvSpPr>
          <p:nvPr/>
        </p:nvSpPr>
        <p:spPr bwMode="auto">
          <a:xfrm>
            <a:off x="182880" y="3299699"/>
            <a:ext cx="2024743" cy="9979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RANDONNEURS</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9" name="Zone de texte 2">
            <a:extLst>
              <a:ext uri="{FF2B5EF4-FFF2-40B4-BE49-F238E27FC236}">
                <a16:creationId xmlns:a16="http://schemas.microsoft.com/office/drawing/2014/main" id="{5D952826-A764-4032-99BB-9E457C9D890E}"/>
              </a:ext>
            </a:extLst>
          </p:cNvPr>
          <p:cNvSpPr txBox="1">
            <a:spLocks noChangeArrowheads="1"/>
          </p:cNvSpPr>
          <p:nvPr/>
        </p:nvSpPr>
        <p:spPr bwMode="auto">
          <a:xfrm>
            <a:off x="10260329" y="2672179"/>
            <a:ext cx="1588766" cy="10919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TENNIS DE TABLE</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0" name="Zone de texte 2">
            <a:extLst>
              <a:ext uri="{FF2B5EF4-FFF2-40B4-BE49-F238E27FC236}">
                <a16:creationId xmlns:a16="http://schemas.microsoft.com/office/drawing/2014/main" id="{CDDAF2A0-0844-4F62-984A-0AD12B2EE774}"/>
              </a:ext>
            </a:extLst>
          </p:cNvPr>
          <p:cNvSpPr txBox="1">
            <a:spLocks noChangeArrowheads="1"/>
          </p:cNvSpPr>
          <p:nvPr/>
        </p:nvSpPr>
        <p:spPr bwMode="auto">
          <a:xfrm>
            <a:off x="7554687" y="2811779"/>
            <a:ext cx="2705641" cy="16230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Promotion de la pratique du tennis de table, soit pour une activité de loisirs ou pour la compétition.</a:t>
            </a:r>
          </a:p>
          <a:p>
            <a:pPr>
              <a:spcAft>
                <a:spcPts val="0"/>
              </a:spcAft>
            </a:pPr>
            <a:r>
              <a:rPr lang="en-US" sz="1200" dirty="0" err="1">
                <a:effectLst/>
                <a:latin typeface="Times New Roman" panose="02020603050405020304" pitchFamily="18" charset="0"/>
                <a:ea typeface="Times New Roman" panose="02020603050405020304" pitchFamily="18" charset="0"/>
              </a:rPr>
              <a:t>Président</a:t>
            </a:r>
            <a:r>
              <a:rPr lang="en-US" sz="1200" dirty="0">
                <a:effectLst/>
                <a:latin typeface="Times New Roman" panose="02020603050405020304" pitchFamily="18" charset="0"/>
                <a:ea typeface="Times New Roman" panose="02020603050405020304" pitchFamily="18" charset="0"/>
              </a:rPr>
              <a:t> :  </a:t>
            </a:r>
            <a:r>
              <a:rPr lang="en-US" sz="1200" dirty="0" err="1">
                <a:effectLst/>
                <a:latin typeface="Times New Roman" panose="02020603050405020304" pitchFamily="18" charset="0"/>
                <a:ea typeface="Times New Roman" panose="02020603050405020304" pitchFamily="18" charset="0"/>
              </a:rPr>
              <a:t>Mr</a:t>
            </a:r>
            <a:r>
              <a:rPr lang="en-US" sz="1200" dirty="0">
                <a:effectLst/>
                <a:latin typeface="Times New Roman" panose="02020603050405020304" pitchFamily="18" charset="0"/>
                <a:ea typeface="Times New Roman" panose="02020603050405020304" pitchFamily="18" charset="0"/>
              </a:rPr>
              <a:t> DIESNIS 02.31.74.14.19</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Contacts</a:t>
            </a:r>
            <a:r>
              <a:rPr lang="fr-FR" sz="1200" dirty="0">
                <a:effectLst/>
                <a:latin typeface="Times New Roman" panose="02020603050405020304" pitchFamily="18" charset="0"/>
                <a:ea typeface="Times New Roman" panose="02020603050405020304" pitchFamily="18" charset="0"/>
              </a:rPr>
              <a:t>                   Mr PERROT</a:t>
            </a:r>
          </a:p>
          <a:p>
            <a:pPr>
              <a:spcAft>
                <a:spcPts val="0"/>
              </a:spcAft>
            </a:pPr>
            <a:r>
              <a:rPr lang="fr-FR" sz="1200" dirty="0">
                <a:effectLst/>
                <a:latin typeface="Times New Roman" panose="02020603050405020304" pitchFamily="18" charset="0"/>
                <a:ea typeface="Times New Roman" panose="02020603050405020304" pitchFamily="18" charset="0"/>
              </a:rPr>
              <a:t>                   Téléphone : 06.52.46.92.79 </a:t>
            </a:r>
          </a:p>
          <a:p>
            <a:pPr>
              <a:spcAft>
                <a:spcPts val="0"/>
              </a:spcAft>
            </a:pPr>
            <a:r>
              <a:rPr lang="fr-FR" sz="1200" dirty="0">
                <a:effectLst/>
                <a:latin typeface="Times New Roman" panose="02020603050405020304" pitchFamily="18" charset="0"/>
                <a:ea typeface="Times New Roman" panose="02020603050405020304" pitchFamily="18" charset="0"/>
              </a:rPr>
              <a:t>                   Mail : </a:t>
            </a:r>
            <a:r>
              <a:rPr lang="fr-FR" sz="1200" b="1" u="sng" dirty="0">
                <a:solidFill>
                  <a:srgbClr val="002060"/>
                </a:solidFill>
                <a:effectLst/>
                <a:latin typeface="Times New Roman" panose="02020603050405020304" pitchFamily="18" charset="0"/>
                <a:ea typeface="Times New Roman" panose="02020603050405020304" pitchFamily="18" charset="0"/>
              </a:rPr>
              <a:t>patrick.perrot@neuf.fr </a:t>
            </a:r>
            <a:r>
              <a:rPr lang="fr-FR" sz="1200" dirty="0">
                <a:solidFill>
                  <a:srgbClr val="0070C0"/>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5" name="ZoneTexte 14">
            <a:extLst>
              <a:ext uri="{FF2B5EF4-FFF2-40B4-BE49-F238E27FC236}">
                <a16:creationId xmlns:a16="http://schemas.microsoft.com/office/drawing/2014/main" id="{5CDF73D5-CF02-4526-AB0B-DBEB18AD0BF7}"/>
              </a:ext>
            </a:extLst>
          </p:cNvPr>
          <p:cNvSpPr txBox="1"/>
          <p:nvPr/>
        </p:nvSpPr>
        <p:spPr>
          <a:xfrm>
            <a:off x="10847070" y="262889"/>
            <a:ext cx="723138" cy="369332"/>
          </a:xfrm>
          <a:prstGeom prst="rect">
            <a:avLst/>
          </a:prstGeom>
          <a:noFill/>
        </p:spPr>
        <p:txBody>
          <a:bodyPr wrap="square" rtlCol="0">
            <a:spAutoFit/>
          </a:bodyPr>
          <a:lstStyle/>
          <a:p>
            <a:r>
              <a:rPr lang="fr-FR" dirty="0"/>
              <a:t>12</a:t>
            </a:r>
          </a:p>
        </p:txBody>
      </p:sp>
      <p:pic>
        <p:nvPicPr>
          <p:cNvPr id="13" name="Image 12">
            <a:extLst>
              <a:ext uri="{FF2B5EF4-FFF2-40B4-BE49-F238E27FC236}">
                <a16:creationId xmlns:a16="http://schemas.microsoft.com/office/drawing/2014/main" id="{37C4E6D8-2617-5EA3-4EE6-8D5B99365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9" y="4321792"/>
            <a:ext cx="2776591" cy="2604787"/>
          </a:xfrm>
          <a:prstGeom prst="rect">
            <a:avLst/>
          </a:prstGeom>
        </p:spPr>
      </p:pic>
      <p:sp>
        <p:nvSpPr>
          <p:cNvPr id="14" name="ZoneTexte 13">
            <a:extLst>
              <a:ext uri="{FF2B5EF4-FFF2-40B4-BE49-F238E27FC236}">
                <a16:creationId xmlns:a16="http://schemas.microsoft.com/office/drawing/2014/main" id="{8B7761D6-07FE-658D-971B-7C0DCD860717}"/>
              </a:ext>
            </a:extLst>
          </p:cNvPr>
          <p:cNvSpPr txBox="1"/>
          <p:nvPr/>
        </p:nvSpPr>
        <p:spPr>
          <a:xfrm>
            <a:off x="3036264" y="4525728"/>
            <a:ext cx="8384592" cy="2677656"/>
          </a:xfrm>
          <a:prstGeom prst="rect">
            <a:avLst/>
          </a:prstGeom>
          <a:noFill/>
        </p:spPr>
        <p:txBody>
          <a:bodyPr wrap="square" rtlCol="0">
            <a:spAutoFit/>
          </a:bodyPr>
          <a:lstStyle/>
          <a:p>
            <a:r>
              <a:rPr lang="fr-FR" sz="1200" dirty="0">
                <a:latin typeface="Times New Roman" panose="02020603050405020304" pitchFamily="18" charset="0"/>
                <a:cs typeface="Times New Roman" panose="02020603050405020304" pitchFamily="18" charset="0"/>
              </a:rPr>
              <a:t>Le Normandie Étoiles Club a pour objet :</a:t>
            </a:r>
          </a:p>
          <a:p>
            <a:r>
              <a:rPr lang="fr-FR" sz="1200" dirty="0">
                <a:latin typeface="Times New Roman" panose="02020603050405020304" pitchFamily="18" charset="0"/>
                <a:cs typeface="Times New Roman" panose="02020603050405020304" pitchFamily="18" charset="0"/>
              </a:rPr>
              <a:t>- de réunir des passionnés de véhicules de la marque Mercedes-Benz, quels que soient les modèles, les motorisations et les époques ;</a:t>
            </a:r>
          </a:p>
          <a:p>
            <a:r>
              <a:rPr lang="fr-FR" sz="1200" dirty="0">
                <a:latin typeface="Times New Roman" panose="02020603050405020304" pitchFamily="18" charset="0"/>
                <a:cs typeface="Times New Roman" panose="02020603050405020304" pitchFamily="18" charset="0"/>
              </a:rPr>
              <a:t>- de promouvoir la connaissance, la préservation et la valorisation du patrimoine automobile Mercedes-Benz ;</a:t>
            </a:r>
          </a:p>
          <a:p>
            <a:r>
              <a:rPr lang="fr-FR" sz="1200" dirty="0">
                <a:latin typeface="Times New Roman" panose="02020603050405020304" pitchFamily="18" charset="0"/>
                <a:cs typeface="Times New Roman" panose="02020603050405020304" pitchFamily="18" charset="0"/>
              </a:rPr>
              <a:t>- d’organiser des rencontres, sorties, rassemblements, expositions et événements liés à l’automobile ;</a:t>
            </a:r>
          </a:p>
          <a:p>
            <a:pPr marL="171450" indent="-171450">
              <a:buFontTx/>
              <a:buChar char="-"/>
            </a:pPr>
            <a:r>
              <a:rPr lang="fr-FR" sz="1200" dirty="0">
                <a:latin typeface="Times New Roman" panose="02020603050405020304" pitchFamily="18" charset="0"/>
                <a:cs typeface="Times New Roman" panose="02020603050405020304" pitchFamily="18" charset="0"/>
              </a:rPr>
              <a:t>de favoriser les échanges, l’entraide, le partage d’expériences et de savoirs techniques entre ses membres</a:t>
            </a:r>
            <a:r>
              <a:rPr lang="fr-FR" dirty="0"/>
              <a:t>.</a:t>
            </a:r>
          </a:p>
          <a:p>
            <a:r>
              <a:rPr lang="fr-FR" sz="1200" dirty="0">
                <a:latin typeface="Times New Roman" panose="02020603050405020304" pitchFamily="18" charset="0"/>
                <a:cs typeface="Times New Roman" panose="02020603050405020304" pitchFamily="18" charset="0"/>
              </a:rPr>
              <a:t>Contact : Alain Lemercier (président du NEC)</a:t>
            </a:r>
          </a:p>
          <a:p>
            <a:r>
              <a:rPr lang="fr-FR" sz="1200" dirty="0">
                <a:latin typeface="Times New Roman" panose="02020603050405020304" pitchFamily="18" charset="0"/>
                <a:cs typeface="Times New Roman" panose="02020603050405020304" pitchFamily="18" charset="0"/>
              </a:rPr>
              <a:t>Mail : normandieetoilesclub@gmail.com</a:t>
            </a:r>
          </a:p>
          <a:p>
            <a:r>
              <a:rPr lang="fr-FR" sz="1200" dirty="0">
                <a:latin typeface="Times New Roman" panose="02020603050405020304" pitchFamily="18" charset="0"/>
                <a:cs typeface="Times New Roman" panose="02020603050405020304" pitchFamily="18" charset="0"/>
              </a:rPr>
              <a:t>Téléphone </a:t>
            </a:r>
            <a:r>
              <a:rPr lang="fr-FR" sz="1200" dirty="0">
                <a:solidFill>
                  <a:srgbClr val="0070C0"/>
                </a:solidFill>
                <a:latin typeface="Times New Roman" panose="02020603050405020304" pitchFamily="18" charset="0"/>
                <a:cs typeface="Times New Roman" panose="02020603050405020304" pitchFamily="18" charset="0"/>
              </a:rPr>
              <a:t>: </a:t>
            </a:r>
            <a:r>
              <a:rPr lang="fr-FR" sz="1200" dirty="0">
                <a:solidFill>
                  <a:srgbClr val="0070C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06 32 85 65 79</a:t>
            </a:r>
            <a:endParaRPr lang="fr-FR" sz="1200" dirty="0">
              <a:solidFill>
                <a:srgbClr val="0070C0"/>
              </a:solidFill>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Nos réseaux sociaux :</a:t>
            </a:r>
          </a:p>
          <a:p>
            <a:r>
              <a:rPr lang="fr-FR" sz="1200" dirty="0">
                <a:latin typeface="Times New Roman" panose="02020603050405020304" pitchFamily="18" charset="0"/>
                <a:cs typeface="Times New Roman" panose="02020603050405020304" pitchFamily="18" charset="0"/>
              </a:rPr>
              <a:t>Site internet : </a:t>
            </a:r>
            <a:r>
              <a:rPr lang="fr-FR" sz="12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https://normandieetoilesclub.fr/</a:t>
            </a:r>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YouTube : </a:t>
            </a:r>
            <a:r>
              <a:rPr lang="fr-FR" sz="12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https://www.youtube.com/@Normandie_Etoiles_Club</a:t>
            </a:r>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Facebook : facebook.com/</a:t>
            </a:r>
            <a:r>
              <a:rPr lang="fr-FR" sz="1200" dirty="0" err="1">
                <a:latin typeface="Times New Roman" panose="02020603050405020304" pitchFamily="18" charset="0"/>
                <a:cs typeface="Times New Roman" panose="02020603050405020304" pitchFamily="18" charset="0"/>
              </a:rPr>
              <a:t>profile.php?id</a:t>
            </a:r>
            <a:r>
              <a:rPr lang="fr-FR" sz="1200" dirty="0">
                <a:latin typeface="Times New Roman" panose="02020603050405020304" pitchFamily="18" charset="0"/>
                <a:cs typeface="Times New Roman" panose="02020603050405020304" pitchFamily="18" charset="0"/>
              </a:rPr>
              <a:t>=100090646803157</a:t>
            </a:r>
          </a:p>
          <a:p>
            <a:endParaRPr lang="fr-FR" dirty="0"/>
          </a:p>
        </p:txBody>
      </p:sp>
    </p:spTree>
    <p:extLst>
      <p:ext uri="{BB962C8B-B14F-4D97-AF65-F5344CB8AC3E}">
        <p14:creationId xmlns:p14="http://schemas.microsoft.com/office/powerpoint/2010/main" val="336274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8EC6BBEE-7A61-4E38-805B-8A5F2E4D772B}"/>
              </a:ext>
            </a:extLst>
          </p:cNvPr>
          <p:cNvSpPr txBox="1">
            <a:spLocks noChangeArrowheads="1"/>
          </p:cNvSpPr>
          <p:nvPr/>
        </p:nvSpPr>
        <p:spPr bwMode="auto">
          <a:xfrm>
            <a:off x="9486899" y="3188970"/>
            <a:ext cx="2478677" cy="6515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ODON COTE 112</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3" name="Zone de texte 2">
            <a:extLst>
              <a:ext uri="{FF2B5EF4-FFF2-40B4-BE49-F238E27FC236}">
                <a16:creationId xmlns:a16="http://schemas.microsoft.com/office/drawing/2014/main" id="{2DF11FF2-4E18-4C01-A5A7-82B29FA4537F}"/>
              </a:ext>
            </a:extLst>
          </p:cNvPr>
          <p:cNvSpPr txBox="1">
            <a:spLocks noChangeArrowheads="1"/>
          </p:cNvSpPr>
          <p:nvPr/>
        </p:nvSpPr>
        <p:spPr bwMode="auto">
          <a:xfrm>
            <a:off x="7340346" y="720090"/>
            <a:ext cx="3028950" cy="24688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Mémoire</a:t>
            </a:r>
          </a:p>
          <a:p>
            <a:pPr>
              <a:spcAft>
                <a:spcPts val="0"/>
              </a:spcAft>
            </a:pPr>
            <a:r>
              <a:rPr lang="fr-FR" sz="1200" dirty="0">
                <a:effectLst/>
                <a:latin typeface="Times New Roman" panose="02020603050405020304" pitchFamily="18" charset="0"/>
                <a:ea typeface="Times New Roman" panose="02020603050405020304" pitchFamily="18" charset="0"/>
              </a:rPr>
              <a:t>La Cote 112 est une petite hauteur à approximativement 10 km au sud-ouest de </a:t>
            </a:r>
            <a:r>
              <a:rPr lang="fr-FR" sz="1200" u="none" strike="noStrike" dirty="0">
                <a:effectLst/>
                <a:latin typeface="Times New Roman" panose="02020603050405020304" pitchFamily="18" charset="0"/>
                <a:ea typeface="Times New Roman" panose="02020603050405020304" pitchFamily="18" charset="0"/>
                <a:hlinkClick r:id="rId3" tooltip="Caen">
                  <a:extLst>
                    <a:ext uri="{A12FA001-AC4F-418D-AE19-62706E023703}">
                      <ahyp:hlinkClr xmlns:ahyp="http://schemas.microsoft.com/office/drawing/2018/hyperlinkcolor" val="tx"/>
                    </a:ext>
                  </a:extLst>
                </a:hlinkClick>
              </a:rPr>
              <a:t>Caen</a:t>
            </a:r>
            <a:r>
              <a:rPr lang="fr-FR" sz="1200" dirty="0">
                <a:effectLst/>
                <a:latin typeface="Times New Roman" panose="02020603050405020304" pitchFamily="18" charset="0"/>
                <a:ea typeface="Times New Roman" panose="02020603050405020304" pitchFamily="18" charset="0"/>
              </a:rPr>
              <a:t>, près d'</a:t>
            </a:r>
            <a:r>
              <a:rPr lang="fr-FR" sz="1200" u="none" strike="noStrike" dirty="0">
                <a:effectLst/>
                <a:latin typeface="Times New Roman" panose="02020603050405020304" pitchFamily="18" charset="0"/>
                <a:ea typeface="Times New Roman" panose="02020603050405020304" pitchFamily="18" charset="0"/>
                <a:hlinkClick r:id="rId4" tooltip="Esquay-Notre-Dame">
                  <a:extLst>
                    <a:ext uri="{A12FA001-AC4F-418D-AE19-62706E023703}">
                      <ahyp:hlinkClr xmlns:ahyp="http://schemas.microsoft.com/office/drawing/2018/hyperlinkcolor" val="tx"/>
                    </a:ext>
                  </a:extLst>
                </a:hlinkClick>
              </a:rPr>
              <a:t>Esquay-Notre-Dame</a:t>
            </a:r>
            <a:r>
              <a:rPr lang="fr-FR" sz="1200" dirty="0">
                <a:effectLst/>
                <a:latin typeface="Times New Roman" panose="02020603050405020304" pitchFamily="18" charset="0"/>
                <a:ea typeface="Times New Roman" panose="02020603050405020304" pitchFamily="18" charset="0"/>
              </a:rPr>
              <a:t>, juste au-dessus d'une jonction routière (D8). Elle fut un lieu de combats majeurs entre les troupes allemandes et les troupes anglo-canadiennes pendant plus de 7 semaines de juin à juillet 1944 de l'</a:t>
            </a:r>
            <a:r>
              <a:rPr lang="fr-FR" sz="1200" u="none" strike="noStrike" dirty="0">
                <a:effectLst/>
                <a:latin typeface="Times New Roman" panose="02020603050405020304" pitchFamily="18" charset="0"/>
                <a:ea typeface="Times New Roman" panose="02020603050405020304" pitchFamily="18" charset="0"/>
                <a:hlinkClick r:id="rId5" tooltip="Opération Jupiter">
                  <a:extLst>
                    <a:ext uri="{A12FA001-AC4F-418D-AE19-62706E023703}">
                      <ahyp:hlinkClr xmlns:ahyp="http://schemas.microsoft.com/office/drawing/2018/hyperlinkcolor" val="tx"/>
                    </a:ext>
                  </a:extLst>
                </a:hlinkClick>
              </a:rPr>
              <a:t>opération Jupiter</a:t>
            </a:r>
            <a:r>
              <a:rPr lang="fr-FR" sz="1200" dirty="0">
                <a:effectLst/>
                <a:latin typeface="Times New Roman" panose="02020603050405020304" pitchFamily="18" charset="0"/>
                <a:ea typeface="Times New Roman" panose="02020603050405020304" pitchFamily="18" charset="0"/>
              </a:rPr>
              <a:t>, durant la </a:t>
            </a:r>
            <a:r>
              <a:rPr lang="fr-FR" sz="1200" u="none" strike="noStrike" dirty="0">
                <a:effectLst/>
                <a:latin typeface="Times New Roman" panose="02020603050405020304" pitchFamily="18" charset="0"/>
                <a:ea typeface="Times New Roman" panose="02020603050405020304" pitchFamily="18" charset="0"/>
                <a:hlinkClick r:id="rId6" tooltip="Bataille de Caen">
                  <a:extLst>
                    <a:ext uri="{A12FA001-AC4F-418D-AE19-62706E023703}">
                      <ahyp:hlinkClr xmlns:ahyp="http://schemas.microsoft.com/office/drawing/2018/hyperlinkcolor" val="tx"/>
                    </a:ext>
                  </a:extLst>
                </a:hlinkClick>
              </a:rPr>
              <a:t>bataille de Caen</a:t>
            </a:r>
            <a:r>
              <a:rPr lang="fr-FR" sz="1200" dirty="0">
                <a:effectLst/>
                <a:latin typeface="Times New Roman" panose="02020603050405020304" pitchFamily="18" charset="0"/>
                <a:ea typeface="Times New Roman" panose="02020603050405020304" pitchFamily="18" charset="0"/>
              </a:rPr>
              <a:t>.</a:t>
            </a:r>
          </a:p>
          <a:p>
            <a:pPr>
              <a:spcAft>
                <a:spcPts val="0"/>
              </a:spcAft>
            </a:pPr>
            <a:r>
              <a:rPr lang="fr-FR" sz="1200" dirty="0">
                <a:effectLst/>
                <a:latin typeface="Times New Roman" panose="02020603050405020304" pitchFamily="18" charset="0"/>
                <a:ea typeface="Times New Roman" panose="02020603050405020304" pitchFamily="18" charset="0"/>
              </a:rPr>
              <a:t>Contact : Mr OSMONT</a:t>
            </a:r>
          </a:p>
          <a:p>
            <a:pPr>
              <a:spcAft>
                <a:spcPts val="0"/>
              </a:spcAft>
            </a:pPr>
            <a:r>
              <a:rPr lang="fr-FR" sz="1200" dirty="0">
                <a:effectLst/>
                <a:latin typeface="Times New Roman" panose="02020603050405020304" pitchFamily="18" charset="0"/>
                <a:ea typeface="Times New Roman" panose="02020603050405020304" pitchFamily="18" charset="0"/>
              </a:rPr>
              <a:t>Téléphone : 06.07.70.67.54</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u="sng" dirty="0">
                <a:solidFill>
                  <a:srgbClr val="002060"/>
                </a:solidFill>
                <a:effectLst/>
                <a:latin typeface="Times New Roman" panose="02020603050405020304" pitchFamily="18" charset="0"/>
                <a:ea typeface="Times New Roman" panose="02020603050405020304" pitchFamily="18" charset="0"/>
              </a:rPr>
              <a:t>gilles.osmont@wanadoo.fr</a:t>
            </a:r>
          </a:p>
        </p:txBody>
      </p:sp>
      <p:sp>
        <p:nvSpPr>
          <p:cNvPr id="4" name="Zone de texte 2">
            <a:extLst>
              <a:ext uri="{FF2B5EF4-FFF2-40B4-BE49-F238E27FC236}">
                <a16:creationId xmlns:a16="http://schemas.microsoft.com/office/drawing/2014/main" id="{C700146E-F465-4B63-8478-4808BDF71F45}"/>
              </a:ext>
            </a:extLst>
          </p:cNvPr>
          <p:cNvSpPr txBox="1">
            <a:spLocks noChangeArrowheads="1"/>
          </p:cNvSpPr>
          <p:nvPr/>
        </p:nvSpPr>
        <p:spPr bwMode="auto">
          <a:xfrm>
            <a:off x="2457450" y="514351"/>
            <a:ext cx="3429000" cy="11658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Activité : </a:t>
            </a:r>
            <a:r>
              <a:rPr lang="fr-FR" sz="1200" dirty="0">
                <a:latin typeface="Times New Roman" panose="02020603050405020304" pitchFamily="18" charset="0"/>
                <a:ea typeface="Times New Roman" panose="02020603050405020304" pitchFamily="18" charset="0"/>
              </a:rPr>
              <a:t>T</a:t>
            </a:r>
            <a:r>
              <a:rPr lang="fr-FR" sz="1200" dirty="0">
                <a:effectLst/>
                <a:latin typeface="Times New Roman" panose="02020603050405020304" pitchFamily="18" charset="0"/>
                <a:ea typeface="Times New Roman" panose="02020603050405020304" pitchFamily="18" charset="0"/>
              </a:rPr>
              <a:t>ennis</a:t>
            </a:r>
          </a:p>
          <a:p>
            <a:pPr>
              <a:spcAft>
                <a:spcPts val="0"/>
              </a:spcAft>
            </a:pPr>
            <a:r>
              <a:rPr lang="fr-FR" sz="1200" dirty="0">
                <a:effectLst/>
                <a:latin typeface="Times New Roman" panose="02020603050405020304" pitchFamily="18" charset="0"/>
                <a:ea typeface="Times New Roman" panose="02020603050405020304" pitchFamily="18" charset="0"/>
              </a:rPr>
              <a:t>Contact Mr </a:t>
            </a:r>
            <a:r>
              <a:rPr lang="fr-FR" sz="1200" dirty="0">
                <a:latin typeface="Times New Roman" panose="02020603050405020304" pitchFamily="18" charset="0"/>
                <a:ea typeface="Times New Roman" panose="02020603050405020304" pitchFamily="18" charset="0"/>
              </a:rPr>
              <a:t>LEGRAND C </a:t>
            </a:r>
            <a:r>
              <a:rPr lang="fr-FR" sz="1200" dirty="0">
                <a:effectLst/>
                <a:latin typeface="Times New Roman" panose="02020603050405020304" pitchFamily="18" charset="0"/>
                <a:ea typeface="Times New Roman" panose="02020603050405020304" pitchFamily="18" charset="0"/>
              </a:rPr>
              <a:t>Président 06.60.71.86.32</a:t>
            </a:r>
          </a:p>
          <a:p>
            <a:pPr>
              <a:spcAft>
                <a:spcPts val="0"/>
              </a:spcAft>
            </a:pPr>
            <a:r>
              <a:rPr lang="fr-FR" sz="1200" dirty="0">
                <a:effectLst/>
                <a:latin typeface="Times New Roman" panose="02020603050405020304" pitchFamily="18" charset="0"/>
                <a:ea typeface="Times New Roman" panose="02020603050405020304" pitchFamily="18" charset="0"/>
              </a:rPr>
              <a:t>	  Mr BLAIS G CO Président 06.83.03.42.71</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dirty="0">
                <a:solidFill>
                  <a:srgbClr val="002060"/>
                </a:solidFill>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president.tc2o@gmail.com</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Site : https://tc2o.wordpress.com/</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5" name="Zone de texte 2">
            <a:extLst>
              <a:ext uri="{FF2B5EF4-FFF2-40B4-BE49-F238E27FC236}">
                <a16:creationId xmlns:a16="http://schemas.microsoft.com/office/drawing/2014/main" id="{0BA2897C-0709-4911-B07A-7B1654CD71C8}"/>
              </a:ext>
            </a:extLst>
          </p:cNvPr>
          <p:cNvSpPr txBox="1">
            <a:spLocks noChangeArrowheads="1"/>
          </p:cNvSpPr>
          <p:nvPr/>
        </p:nvSpPr>
        <p:spPr bwMode="auto">
          <a:xfrm>
            <a:off x="78378" y="346469"/>
            <a:ext cx="2388870" cy="11658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2000" dirty="0">
                <a:effectLst/>
                <a:latin typeface="Times New Roman" panose="02020603050405020304" pitchFamily="18" charset="0"/>
                <a:ea typeface="Times New Roman" panose="02020603050405020304" pitchFamily="18" charset="0"/>
              </a:rPr>
              <a:t>TENNIS CLUB ORNE ODON</a:t>
            </a:r>
            <a:endParaRPr lang="fr-FR" sz="20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6" name="Image 5" descr="Tennis Club Orne Odon">
            <a:extLst>
              <a:ext uri="{FF2B5EF4-FFF2-40B4-BE49-F238E27FC236}">
                <a16:creationId xmlns:a16="http://schemas.microsoft.com/office/drawing/2014/main" id="{5FCD104B-54A4-4CB5-A080-5B64FCF88B2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36320" y="1701165"/>
            <a:ext cx="1645920" cy="1059180"/>
          </a:xfrm>
          <a:prstGeom prst="rect">
            <a:avLst/>
          </a:prstGeom>
          <a:noFill/>
          <a:ln>
            <a:noFill/>
          </a:ln>
        </p:spPr>
      </p:pic>
      <p:sp>
        <p:nvSpPr>
          <p:cNvPr id="7" name="Zone de texte 2">
            <a:extLst>
              <a:ext uri="{FF2B5EF4-FFF2-40B4-BE49-F238E27FC236}">
                <a16:creationId xmlns:a16="http://schemas.microsoft.com/office/drawing/2014/main" id="{63C5A287-A6E1-419E-88F8-36992FA6FD0A}"/>
              </a:ext>
            </a:extLst>
          </p:cNvPr>
          <p:cNvSpPr txBox="1">
            <a:spLocks noChangeArrowheads="1"/>
          </p:cNvSpPr>
          <p:nvPr/>
        </p:nvSpPr>
        <p:spPr bwMode="auto">
          <a:xfrm flipH="1">
            <a:off x="1383030" y="3634739"/>
            <a:ext cx="3017520" cy="9434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VIKING NORMANDIE BARBE MOUSTACHE CLUB</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8" name="Zone de texte 2">
            <a:extLst>
              <a:ext uri="{FF2B5EF4-FFF2-40B4-BE49-F238E27FC236}">
                <a16:creationId xmlns:a16="http://schemas.microsoft.com/office/drawing/2014/main" id="{89F2AE42-FD2A-48A0-BBBA-DF5682EA11F9}"/>
              </a:ext>
            </a:extLst>
          </p:cNvPr>
          <p:cNvSpPr txBox="1">
            <a:spLocks noChangeArrowheads="1"/>
          </p:cNvSpPr>
          <p:nvPr/>
        </p:nvSpPr>
        <p:spPr bwMode="auto">
          <a:xfrm>
            <a:off x="4773931" y="3840481"/>
            <a:ext cx="3769177" cy="195942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Cette association a pour but de réunir les barbus et moustachus de Normandie, de France et d’ailleurs. Elle cherche à faire découvrir les championnats internationaux.</a:t>
            </a:r>
          </a:p>
          <a:p>
            <a:pPr>
              <a:spcAft>
                <a:spcPts val="0"/>
              </a:spcAft>
            </a:pPr>
            <a:r>
              <a:rPr lang="fr-FR" sz="1200" dirty="0">
                <a:effectLst/>
                <a:latin typeface="Times New Roman" panose="02020603050405020304" pitchFamily="18" charset="0"/>
                <a:ea typeface="Times New Roman" panose="02020603050405020304" pitchFamily="18" charset="0"/>
              </a:rPr>
              <a:t>Contact : Mr RENOUF Président</a:t>
            </a: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b="1" dirty="0">
                <a:solidFill>
                  <a:srgbClr val="002060"/>
                </a:solidFill>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info.vnbmc@gmail.com</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06.11.83.63.37</a:t>
            </a:r>
          </a:p>
          <a:p>
            <a:pPr>
              <a:spcAft>
                <a:spcPts val="0"/>
              </a:spcAft>
            </a:pPr>
            <a:r>
              <a:rPr lang="fr-FR" sz="1200" dirty="0">
                <a:effectLst/>
                <a:latin typeface="Times New Roman" panose="02020603050405020304" pitchFamily="18" charset="0"/>
                <a:ea typeface="Times New Roman" panose="02020603050405020304" pitchFamily="18" charset="0"/>
              </a:rPr>
              <a:t>Site : www.vnbmc.fr</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9" name="Image 8">
            <a:extLst>
              <a:ext uri="{FF2B5EF4-FFF2-40B4-BE49-F238E27FC236}">
                <a16:creationId xmlns:a16="http://schemas.microsoft.com/office/drawing/2014/main" id="{B8D280A3-E852-4FDA-864C-AF9ACD89911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913017" y="4578215"/>
            <a:ext cx="1860914" cy="1959428"/>
          </a:xfrm>
          <a:prstGeom prst="rect">
            <a:avLst/>
          </a:prstGeom>
        </p:spPr>
      </p:pic>
      <p:sp>
        <p:nvSpPr>
          <p:cNvPr id="13" name="ZoneTexte 12">
            <a:extLst>
              <a:ext uri="{FF2B5EF4-FFF2-40B4-BE49-F238E27FC236}">
                <a16:creationId xmlns:a16="http://schemas.microsoft.com/office/drawing/2014/main" id="{541E03C6-FE63-4147-87DE-790896E98E1B}"/>
              </a:ext>
            </a:extLst>
          </p:cNvPr>
          <p:cNvSpPr txBox="1"/>
          <p:nvPr/>
        </p:nvSpPr>
        <p:spPr>
          <a:xfrm>
            <a:off x="11033760" y="262888"/>
            <a:ext cx="590550" cy="369332"/>
          </a:xfrm>
          <a:prstGeom prst="rect">
            <a:avLst/>
          </a:prstGeom>
          <a:noFill/>
        </p:spPr>
        <p:txBody>
          <a:bodyPr wrap="square" rtlCol="0">
            <a:spAutoFit/>
          </a:bodyPr>
          <a:lstStyle/>
          <a:p>
            <a:r>
              <a:rPr lang="fr-FR" dirty="0"/>
              <a:t>13</a:t>
            </a:r>
          </a:p>
        </p:txBody>
      </p:sp>
    </p:spTree>
    <p:extLst>
      <p:ext uri="{BB962C8B-B14F-4D97-AF65-F5344CB8AC3E}">
        <p14:creationId xmlns:p14="http://schemas.microsoft.com/office/powerpoint/2010/main" val="369722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DD49A038-E0B5-443F-9B4A-2AAC5F01B750}"/>
              </a:ext>
            </a:extLst>
          </p:cNvPr>
          <p:cNvSpPr txBox="1">
            <a:spLocks noChangeArrowheads="1"/>
          </p:cNvSpPr>
          <p:nvPr/>
        </p:nvSpPr>
        <p:spPr bwMode="auto">
          <a:xfrm>
            <a:off x="628650" y="845819"/>
            <a:ext cx="3028950" cy="6302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ULTIMAT SPORTING CLUB CALVADOS</a:t>
            </a:r>
          </a:p>
        </p:txBody>
      </p:sp>
      <p:sp>
        <p:nvSpPr>
          <p:cNvPr id="3" name="Zone de texte 2">
            <a:extLst>
              <a:ext uri="{FF2B5EF4-FFF2-40B4-BE49-F238E27FC236}">
                <a16:creationId xmlns:a16="http://schemas.microsoft.com/office/drawing/2014/main" id="{52D875D8-2061-44F0-8F6B-C579604FEF68}"/>
              </a:ext>
            </a:extLst>
          </p:cNvPr>
          <p:cNvSpPr txBox="1">
            <a:spLocks noChangeArrowheads="1"/>
          </p:cNvSpPr>
          <p:nvPr/>
        </p:nvSpPr>
        <p:spPr bwMode="auto">
          <a:xfrm>
            <a:off x="3475799" y="954025"/>
            <a:ext cx="3868420" cy="50749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Club de sports de combats : k1, kick boxing,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mma</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jui</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jitsu</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brésilien, cardio boxe féminin.</a:t>
            </a: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Contact : Mr HEMBERT Président</a:t>
            </a: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Téléphone : 06.18.96.55.51</a:t>
            </a: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Mail : </a:t>
            </a:r>
            <a:r>
              <a:rPr lang="fr-FR" sz="1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uscckickboxing@yahoo.fr</a:t>
            </a:r>
            <a:endParaRPr lang="fr-FR" sz="1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fr-FR"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Cours sur Fontaine-Etoupefour (Dojo du gymnase)</a:t>
            </a: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Lundi : 18h30 à 19h30   cardio boxes féminines</a:t>
            </a: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Lundi : 19h30 à 21h              </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JJB ado/adultes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Vendredi : 18h30 à 20h00    </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kick boxing/K1 ado /adultes</a:t>
            </a:r>
          </a:p>
          <a:p>
            <a:pPr>
              <a:spcAft>
                <a:spcPts val="0"/>
              </a:spcAft>
            </a:pP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Vendredi : 20h00 à 21h30    </a:t>
            </a:r>
            <a:r>
              <a:rPr lang="fr-FR"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jjb</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tous niveaux</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Samedi : 12h30 à 13h45      kick boxing/K1 jeunes 5/14ans</a:t>
            </a:r>
          </a:p>
          <a:p>
            <a:pPr>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COURS sur St Honorine du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Fay</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(Dojo du complexe multi activités)</a:t>
            </a: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Mardi : 19h à 20h30      </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Kick boxing/K1  ado/adultes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Jeudi :  18h30 à 20h   créneaux spécial compétiteurs </a:t>
            </a:r>
          </a:p>
          <a:p>
            <a:pPr>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COURS   </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 Hérouville st clair</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Salle </a:t>
            </a:r>
            <a:r>
              <a:rPr lang="fr-FR"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FitCaenP</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rue d’Epron)</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Mercredi :</a:t>
            </a: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18h45 à 20h15 MMA ado/adultes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en-US" sz="1000" dirty="0">
                <a:effectLst/>
                <a:latin typeface="Helvetica"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en-US" sz="1200" dirty="0">
                <a:solidFill>
                  <a:srgbClr val="0070C0"/>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en-US" sz="1200" dirty="0">
                <a:solidFill>
                  <a:srgbClr val="0070C0"/>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4A9F2084-64F6-44D5-9B2E-91F4C603CA4F}"/>
              </a:ext>
            </a:extLst>
          </p:cNvPr>
          <p:cNvSpPr txBox="1"/>
          <p:nvPr/>
        </p:nvSpPr>
        <p:spPr>
          <a:xfrm>
            <a:off x="10847070" y="262889"/>
            <a:ext cx="442722" cy="369332"/>
          </a:xfrm>
          <a:prstGeom prst="rect">
            <a:avLst/>
          </a:prstGeom>
          <a:noFill/>
        </p:spPr>
        <p:txBody>
          <a:bodyPr wrap="square" rtlCol="0">
            <a:spAutoFit/>
          </a:bodyPr>
          <a:lstStyle/>
          <a:p>
            <a:r>
              <a:rPr lang="fr-FR" dirty="0"/>
              <a:t>14</a:t>
            </a:r>
          </a:p>
        </p:txBody>
      </p:sp>
      <p:pic>
        <p:nvPicPr>
          <p:cNvPr id="5" name="Image 4">
            <a:extLst>
              <a:ext uri="{FF2B5EF4-FFF2-40B4-BE49-F238E27FC236}">
                <a16:creationId xmlns:a16="http://schemas.microsoft.com/office/drawing/2014/main" id="{207F0C3E-D8E9-4D17-9DA4-A025E924C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48" y="2137063"/>
            <a:ext cx="2310003" cy="3644422"/>
          </a:xfrm>
          <a:prstGeom prst="rect">
            <a:avLst/>
          </a:prstGeom>
        </p:spPr>
      </p:pic>
      <p:pic>
        <p:nvPicPr>
          <p:cNvPr id="8" name="Image 7">
            <a:extLst>
              <a:ext uri="{FF2B5EF4-FFF2-40B4-BE49-F238E27FC236}">
                <a16:creationId xmlns:a16="http://schemas.microsoft.com/office/drawing/2014/main" id="{E15E4512-8346-47F8-A545-87651F15E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568" y="1365504"/>
            <a:ext cx="2581402" cy="2572512"/>
          </a:xfrm>
          <a:prstGeom prst="rect">
            <a:avLst/>
          </a:prstGeom>
        </p:spPr>
      </p:pic>
    </p:spTree>
    <p:extLst>
      <p:ext uri="{BB962C8B-B14F-4D97-AF65-F5344CB8AC3E}">
        <p14:creationId xmlns:p14="http://schemas.microsoft.com/office/powerpoint/2010/main" val="229367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AC7AC73-8B1D-4349-8EDA-48D6B508A16D}"/>
              </a:ext>
            </a:extLst>
          </p:cNvPr>
          <p:cNvSpPr txBox="1"/>
          <p:nvPr/>
        </p:nvSpPr>
        <p:spPr>
          <a:xfrm>
            <a:off x="854311" y="262889"/>
            <a:ext cx="8591441" cy="8971687"/>
          </a:xfrm>
          <a:prstGeom prst="rect">
            <a:avLst/>
          </a:prstGeom>
          <a:noFill/>
        </p:spPr>
        <p:txBody>
          <a:bodyPr wrap="square" rtlCol="0">
            <a:spAutoFit/>
          </a:bodyPr>
          <a:lstStyle/>
          <a:p>
            <a:pPr>
              <a:tabLst>
                <a:tab pos="6283325" algn="l"/>
              </a:tabLst>
            </a:pPr>
            <a:r>
              <a:rPr lang="fr-FR" sz="1400" dirty="0"/>
              <a:t>AMICALE DE L’ODON............................................................Page 3</a:t>
            </a:r>
          </a:p>
          <a:p>
            <a:pPr>
              <a:tabLst>
                <a:tab pos="6283325" algn="l"/>
              </a:tabLst>
            </a:pPr>
            <a:r>
              <a:rPr lang="fr-FR" sz="1400" dirty="0"/>
              <a:t>AMICALE CYCLISTE PLAINE ET BOCAGE......................................Page 3</a:t>
            </a:r>
          </a:p>
          <a:p>
            <a:r>
              <a:rPr lang="fr-FR" sz="1400" dirty="0"/>
              <a:t>ANCIENS COMBATTANTS........................................................Page 3</a:t>
            </a:r>
          </a:p>
          <a:p>
            <a:r>
              <a:rPr lang="fr-FR" sz="1400" dirty="0">
                <a:ea typeface="Times New Roman" panose="02020603050405020304" pitchFamily="18" charset="0"/>
              </a:rPr>
              <a:t>ARCHERS DE L’ODON............................................................Page 4</a:t>
            </a:r>
            <a:endParaRPr lang="fr-FR" sz="1400" dirty="0"/>
          </a:p>
          <a:p>
            <a:r>
              <a:rPr lang="fr-FR" sz="1400" dirty="0"/>
              <a:t>ASFLE..............................................................................Page 4</a:t>
            </a:r>
          </a:p>
          <a:p>
            <a:pPr defTabSz="460375">
              <a:tabLst>
                <a:tab pos="6283325" algn="l"/>
              </a:tabLst>
            </a:pPr>
            <a:r>
              <a:rPr lang="fr-FR" sz="1400" dirty="0">
                <a:ea typeface="Times New Roman" panose="02020603050405020304" pitchFamily="18" charset="0"/>
              </a:rPr>
              <a:t>ASS 1066 SPORTS ET JEUX NORMANDS.......................................Page 5</a:t>
            </a:r>
          </a:p>
          <a:p>
            <a:r>
              <a:rPr lang="fr-FR" sz="1400" dirty="0">
                <a:ea typeface="Times New Roman" panose="02020603050405020304" pitchFamily="18" charset="0"/>
              </a:rPr>
              <a:t>CLUB DU SOURIRE ..............................................................Page 5 </a:t>
            </a:r>
          </a:p>
          <a:p>
            <a:pPr>
              <a:spcAft>
                <a:spcPts val="0"/>
              </a:spcAft>
            </a:pPr>
            <a:r>
              <a:rPr lang="fr-FR" sz="1400" dirty="0">
                <a:ea typeface="Times New Roman" panose="02020603050405020304" pitchFamily="18" charset="0"/>
              </a:rPr>
              <a:t>ECOLE DE MUSIQUE ORNE ODON..............................................Page 5</a:t>
            </a:r>
          </a:p>
          <a:p>
            <a:r>
              <a:rPr lang="fr-FR" sz="1400" dirty="0">
                <a:ea typeface="Times New Roman" panose="02020603050405020304" pitchFamily="18" charset="0"/>
              </a:rPr>
              <a:t>EVI’DANSE JAZZ.................................................................Page 6</a:t>
            </a:r>
          </a:p>
          <a:p>
            <a:pPr>
              <a:spcAft>
                <a:spcPts val="0"/>
              </a:spcAft>
            </a:pPr>
            <a:r>
              <a:rPr lang="fr-FR" sz="1400" dirty="0">
                <a:ea typeface="Times New Roman" panose="02020603050405020304" pitchFamily="18" charset="0"/>
              </a:rPr>
              <a:t>FONTAINE CULTURES ET PARTAGES...........................................Page 6</a:t>
            </a:r>
          </a:p>
          <a:p>
            <a:r>
              <a:rPr lang="fr-FR" sz="1400" dirty="0">
                <a:ea typeface="Times New Roman" panose="02020603050405020304" pitchFamily="18" charset="0"/>
              </a:rPr>
              <a:t>FONTAINE DES MUSES...........................................................Page 7 et 8</a:t>
            </a:r>
          </a:p>
          <a:p>
            <a:r>
              <a:rPr lang="fr-FR" sz="1400" dirty="0">
                <a:ea typeface="Times New Roman" panose="02020603050405020304" pitchFamily="18" charset="0"/>
              </a:rPr>
              <a:t>FOULEE DE FONTAINE...........................................................Page 9</a:t>
            </a:r>
          </a:p>
          <a:p>
            <a:r>
              <a:rPr lang="fr-FR" sz="1400" dirty="0">
                <a:ea typeface="Times New Roman" panose="02020603050405020304" pitchFamily="18" charset="0"/>
              </a:rPr>
              <a:t>GYM FONTAINE VERSON........................................................Page 9</a:t>
            </a:r>
          </a:p>
          <a:p>
            <a:r>
              <a:rPr lang="fr-FR" sz="1400" dirty="0">
                <a:cs typeface="Times New Roman" panose="02020603050405020304" pitchFamily="18" charset="0"/>
              </a:rPr>
              <a:t>HAMECON VERSONNAIS.........................................................Page 9</a:t>
            </a:r>
          </a:p>
          <a:p>
            <a:r>
              <a:rPr lang="fr-FR" sz="1400" dirty="0">
                <a:cs typeface="Times New Roman" panose="02020603050405020304" pitchFamily="18" charset="0"/>
              </a:rPr>
              <a:t>HANDBALL………………………………………………………………………………………………Page 9</a:t>
            </a:r>
          </a:p>
          <a:p>
            <a:r>
              <a:rPr lang="en-US" sz="1400" dirty="0">
                <a:ea typeface="Times New Roman" panose="02020603050405020304" pitchFamily="18" charset="0"/>
              </a:rPr>
              <a:t>INTER ODON FOOTBALL COMMUNAUTAIRE...................................Page 9</a:t>
            </a:r>
          </a:p>
          <a:p>
            <a:r>
              <a:rPr lang="fr-FR" sz="1400" dirty="0">
                <a:ea typeface="Times New Roman" panose="02020603050405020304" pitchFamily="18" charset="0"/>
              </a:rPr>
              <a:t>JEUX EN FETE.....................................................................Page 10</a:t>
            </a:r>
          </a:p>
          <a:p>
            <a:r>
              <a:rPr lang="fr-FR" sz="1400" dirty="0">
                <a:ea typeface="Times New Roman" panose="02020603050405020304" pitchFamily="18" charset="0"/>
              </a:rPr>
              <a:t>JUDO CLUB FAYACAIN............................................................Page 10</a:t>
            </a:r>
          </a:p>
          <a:p>
            <a:r>
              <a:rPr lang="fr-FR" sz="1400" dirty="0">
                <a:ea typeface="Times New Roman" panose="02020603050405020304" pitchFamily="18" charset="0"/>
              </a:rPr>
              <a:t>KARATE CLUB DE L’ODON.......................................................Page 10</a:t>
            </a:r>
          </a:p>
          <a:p>
            <a:r>
              <a:rPr lang="fr-FR" sz="1400" dirty="0">
                <a:ea typeface="Times New Roman" panose="02020603050405020304" pitchFamily="18" charset="0"/>
              </a:rPr>
              <a:t>LAMIDO............................................................................Page 11</a:t>
            </a:r>
          </a:p>
          <a:p>
            <a:r>
              <a:rPr lang="fr-FR" sz="1400" dirty="0">
                <a:ea typeface="Times New Roman" panose="02020603050405020304" pitchFamily="18" charset="0"/>
              </a:rPr>
              <a:t>LES ARTISANS.....................................................................Page 11</a:t>
            </a:r>
          </a:p>
          <a:p>
            <a:r>
              <a:rPr lang="fr-FR" sz="1400" dirty="0">
                <a:ea typeface="Times New Roman" panose="02020603050405020304" pitchFamily="18" charset="0"/>
              </a:rPr>
              <a:t>LE MONDE DE LORIS.............................................................Page 12</a:t>
            </a:r>
          </a:p>
          <a:p>
            <a:r>
              <a:rPr lang="fr-FR" sz="1400">
                <a:ea typeface="Times New Roman" panose="02020603050405020304" pitchFamily="18" charset="0"/>
              </a:rPr>
              <a:t>NORMANDIE ETOILES CLUB…………………………………………………………………… </a:t>
            </a:r>
            <a:r>
              <a:rPr lang="fr-FR" sz="1400" dirty="0">
                <a:ea typeface="Times New Roman" panose="02020603050405020304" pitchFamily="18" charset="0"/>
              </a:rPr>
              <a:t>Page12</a:t>
            </a:r>
          </a:p>
          <a:p>
            <a:r>
              <a:rPr lang="fr-FR" sz="1400" dirty="0">
                <a:ea typeface="Times New Roman" panose="02020603050405020304" pitchFamily="18" charset="0"/>
              </a:rPr>
              <a:t>PARENT D’ELEVES................................................................Page 12</a:t>
            </a:r>
          </a:p>
          <a:p>
            <a:r>
              <a:rPr lang="fr-FR" sz="1400" dirty="0">
                <a:ea typeface="Times New Roman" panose="02020603050405020304" pitchFamily="18" charset="0"/>
              </a:rPr>
              <a:t>RANDONNEURS...................................................................Page 12</a:t>
            </a:r>
          </a:p>
          <a:p>
            <a:r>
              <a:rPr lang="fr-FR" sz="1400" dirty="0">
                <a:ea typeface="Times New Roman" panose="02020603050405020304" pitchFamily="18" charset="0"/>
              </a:rPr>
              <a:t>TENNIS DE TABLE................................................................Page 12</a:t>
            </a:r>
          </a:p>
          <a:p>
            <a:r>
              <a:rPr lang="en-US" sz="1400" dirty="0">
                <a:ea typeface="Times New Roman" panose="02020603050405020304" pitchFamily="18" charset="0"/>
              </a:rPr>
              <a:t>TENNIS CLUB ODON……………………………………………………………………………….Page 13</a:t>
            </a:r>
          </a:p>
          <a:p>
            <a:r>
              <a:rPr lang="fr-FR" sz="1400" dirty="0">
                <a:ea typeface="Times New Roman" panose="02020603050405020304" pitchFamily="18" charset="0"/>
              </a:rPr>
              <a:t>ODON COTE 112…………………………………………………………………………………...Page 13</a:t>
            </a:r>
          </a:p>
          <a:p>
            <a:r>
              <a:rPr lang="fr-FR" sz="1400" dirty="0">
                <a:ea typeface="Times New Roman" panose="02020603050405020304" pitchFamily="18" charset="0"/>
              </a:rPr>
              <a:t>VIKING NORMANDIE BARBE MOUSTACHE CLUB…………………………………..…Page  13</a:t>
            </a:r>
          </a:p>
          <a:p>
            <a:r>
              <a:rPr lang="fr-FR" sz="1400" dirty="0">
                <a:ea typeface="Times New Roman" panose="02020603050405020304" pitchFamily="18" charset="0"/>
              </a:rPr>
              <a:t>ULTIMAT SPORTING CLUB CALVADOS……………………………………………………..Page 14</a:t>
            </a:r>
          </a:p>
          <a:p>
            <a:endParaRPr lang="fr-FR" sz="1400" dirty="0">
              <a:ea typeface="Times New Roman" panose="02020603050405020304" pitchFamily="18" charset="0"/>
            </a:endParaRPr>
          </a:p>
          <a:p>
            <a:endParaRPr lang="fr-FR" sz="1400" dirty="0">
              <a:ea typeface="Times New Roman" panose="02020603050405020304" pitchFamily="18" charset="0"/>
            </a:endParaRPr>
          </a:p>
          <a:p>
            <a:endParaRPr lang="fr-FR" sz="1600" dirty="0">
              <a:ea typeface="Times New Roman" panose="02020603050405020304" pitchFamily="18" charset="0"/>
            </a:endParaRPr>
          </a:p>
          <a:p>
            <a:endParaRPr lang="fr-FR" sz="1600" dirty="0">
              <a:ea typeface="Times New Roman" panose="02020603050405020304" pitchFamily="18" charset="0"/>
            </a:endParaRPr>
          </a:p>
          <a:p>
            <a:endParaRPr lang="en-US" sz="1400" dirty="0">
              <a:ea typeface="Times New Roman" panose="02020603050405020304" pitchFamily="18" charset="0"/>
            </a:endParaRPr>
          </a:p>
          <a:p>
            <a:endParaRPr lang="fr-FR" dirty="0">
              <a:latin typeface="+mj-lt"/>
              <a:ea typeface="Times New Roman" panose="02020603050405020304" pitchFamily="18" charset="0"/>
            </a:endParaRPr>
          </a:p>
          <a:p>
            <a:endParaRPr lang="fr-FR" dirty="0">
              <a:latin typeface="+mj-lt"/>
              <a:ea typeface="Times New Roman" panose="02020603050405020304" pitchFamily="18" charset="0"/>
            </a:endParaRPr>
          </a:p>
          <a:p>
            <a:endParaRPr lang="fr-FR" dirty="0">
              <a:latin typeface="+mj-lt"/>
              <a:ea typeface="Times New Roman" panose="02020603050405020304" pitchFamily="18" charset="0"/>
            </a:endParaRPr>
          </a:p>
          <a:p>
            <a:endParaRPr lang="fr-FR" dirty="0">
              <a:latin typeface="+mj-lt"/>
              <a:ea typeface="Times New Roman" panose="02020603050405020304" pitchFamily="18" charset="0"/>
            </a:endParaRPr>
          </a:p>
          <a:p>
            <a:endParaRPr lang="fr-FR" sz="11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5667E623-7D27-42DA-9408-E6BEE4543BB1}"/>
              </a:ext>
            </a:extLst>
          </p:cNvPr>
          <p:cNvSpPr txBox="1"/>
          <p:nvPr/>
        </p:nvSpPr>
        <p:spPr>
          <a:xfrm>
            <a:off x="10847070" y="262889"/>
            <a:ext cx="332994" cy="369332"/>
          </a:xfrm>
          <a:prstGeom prst="rect">
            <a:avLst/>
          </a:prstGeom>
          <a:noFill/>
        </p:spPr>
        <p:txBody>
          <a:bodyPr wrap="square" rtlCol="0">
            <a:spAutoFit/>
          </a:bodyPr>
          <a:lstStyle/>
          <a:p>
            <a:r>
              <a:rPr lang="fr-FR" dirty="0"/>
              <a:t>2</a:t>
            </a:r>
          </a:p>
        </p:txBody>
      </p:sp>
    </p:spTree>
    <p:extLst>
      <p:ext uri="{BB962C8B-B14F-4D97-AF65-F5344CB8AC3E}">
        <p14:creationId xmlns:p14="http://schemas.microsoft.com/office/powerpoint/2010/main" val="321574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B11912D6-9830-45C3-AB21-07BFB3A7CAF7}"/>
              </a:ext>
            </a:extLst>
          </p:cNvPr>
          <p:cNvSpPr txBox="1">
            <a:spLocks noChangeArrowheads="1"/>
          </p:cNvSpPr>
          <p:nvPr/>
        </p:nvSpPr>
        <p:spPr bwMode="auto">
          <a:xfrm>
            <a:off x="352697" y="320039"/>
            <a:ext cx="2024743" cy="7641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AMICALE </a:t>
            </a:r>
            <a:r>
              <a:rPr lang="fr-FR" sz="2000" dirty="0">
                <a:latin typeface="Times New Roman" panose="02020603050405020304" pitchFamily="18" charset="0"/>
                <a:ea typeface="Times New Roman" panose="02020603050405020304" pitchFamily="18" charset="0"/>
              </a:rPr>
              <a:t>DE L’ODON</a:t>
            </a:r>
            <a:r>
              <a:rPr lang="fr-FR" sz="20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3" name="Zone de texte 2">
            <a:extLst>
              <a:ext uri="{FF2B5EF4-FFF2-40B4-BE49-F238E27FC236}">
                <a16:creationId xmlns:a16="http://schemas.microsoft.com/office/drawing/2014/main" id="{8D13AD30-2312-4023-B2A6-7C39CD0D3531}"/>
              </a:ext>
            </a:extLst>
          </p:cNvPr>
          <p:cNvSpPr txBox="1">
            <a:spLocks noChangeArrowheads="1"/>
          </p:cNvSpPr>
          <p:nvPr/>
        </p:nvSpPr>
        <p:spPr bwMode="auto">
          <a:xfrm>
            <a:off x="2205990" y="594361"/>
            <a:ext cx="2674620" cy="9143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Gymnastique, pilâtes, yoga.</a:t>
            </a: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u="sng"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amicale.baron@gmail.com</a:t>
            </a:r>
            <a:endParaRPr lang="fr-FR"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06.18.01.58.31</a:t>
            </a:r>
          </a:p>
        </p:txBody>
      </p:sp>
      <p:sp>
        <p:nvSpPr>
          <p:cNvPr id="4" name="Zone de texte 2">
            <a:extLst>
              <a:ext uri="{FF2B5EF4-FFF2-40B4-BE49-F238E27FC236}">
                <a16:creationId xmlns:a16="http://schemas.microsoft.com/office/drawing/2014/main" id="{719B43DF-2B73-4936-B512-20D512886E99}"/>
              </a:ext>
            </a:extLst>
          </p:cNvPr>
          <p:cNvSpPr txBox="1">
            <a:spLocks noChangeArrowheads="1"/>
          </p:cNvSpPr>
          <p:nvPr/>
        </p:nvSpPr>
        <p:spPr bwMode="auto">
          <a:xfrm>
            <a:off x="5779008" y="1780032"/>
            <a:ext cx="4450080" cy="8046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2000" dirty="0">
                <a:effectLst/>
                <a:latin typeface="Times New Roman" panose="02020603050405020304" pitchFamily="18" charset="0"/>
                <a:ea typeface="Times New Roman" panose="02020603050405020304" pitchFamily="18" charset="0"/>
              </a:rPr>
              <a:t>ANCIENS COMBATTANTS </a:t>
            </a:r>
            <a:endParaRPr lang="fr-FR" sz="1200" dirty="0">
              <a:effectLst/>
              <a:latin typeface="Times New Roman" panose="02020603050405020304" pitchFamily="18" charset="0"/>
              <a:ea typeface="Times New Roman" panose="02020603050405020304" pitchFamily="18" charset="0"/>
            </a:endParaRPr>
          </a:p>
        </p:txBody>
      </p:sp>
      <p:pic>
        <p:nvPicPr>
          <p:cNvPr id="5" name="Image 4">
            <a:extLst>
              <a:ext uri="{FF2B5EF4-FFF2-40B4-BE49-F238E27FC236}">
                <a16:creationId xmlns:a16="http://schemas.microsoft.com/office/drawing/2014/main" id="{AFB42606-D25E-4AA0-B007-953EC93425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7744" y="2355669"/>
            <a:ext cx="3145536" cy="2755827"/>
          </a:xfrm>
          <a:prstGeom prst="rect">
            <a:avLst/>
          </a:prstGeom>
          <a:noFill/>
          <a:ln>
            <a:noFill/>
          </a:ln>
        </p:spPr>
      </p:pic>
      <p:sp>
        <p:nvSpPr>
          <p:cNvPr id="6" name="Zone de texte 2">
            <a:extLst>
              <a:ext uri="{FF2B5EF4-FFF2-40B4-BE49-F238E27FC236}">
                <a16:creationId xmlns:a16="http://schemas.microsoft.com/office/drawing/2014/main" id="{4E527FA8-98F4-4A34-8D60-C00CE24BA44A}"/>
              </a:ext>
            </a:extLst>
          </p:cNvPr>
          <p:cNvSpPr txBox="1">
            <a:spLocks noChangeArrowheads="1"/>
          </p:cNvSpPr>
          <p:nvPr/>
        </p:nvSpPr>
        <p:spPr bwMode="auto">
          <a:xfrm>
            <a:off x="7193280" y="2682240"/>
            <a:ext cx="4328159" cy="12435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L’association des Anciens Combattants organise les manifestations patriotiques de la commune, des rencontres, excursions pour ses adhérents.</a:t>
            </a:r>
          </a:p>
        </p:txBody>
      </p:sp>
      <p:sp>
        <p:nvSpPr>
          <p:cNvPr id="7" name="Zone de texte 2">
            <a:extLst>
              <a:ext uri="{FF2B5EF4-FFF2-40B4-BE49-F238E27FC236}">
                <a16:creationId xmlns:a16="http://schemas.microsoft.com/office/drawing/2014/main" id="{0D50DEAE-DB78-4219-9582-19C03A4546E0}"/>
              </a:ext>
            </a:extLst>
          </p:cNvPr>
          <p:cNvSpPr txBox="1">
            <a:spLocks noChangeArrowheads="1"/>
          </p:cNvSpPr>
          <p:nvPr/>
        </p:nvSpPr>
        <p:spPr bwMode="auto">
          <a:xfrm flipH="1">
            <a:off x="6181344" y="4273297"/>
            <a:ext cx="5571744" cy="16763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L’association peut aider les adhérents en difficultés soit par un secours financier avec la participation de la participation de l’ONAC soit par une aide pour des démarches administratives.</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Responsable : Philippe DESLANDES </a:t>
            </a:r>
          </a:p>
          <a:p>
            <a:pPr>
              <a:spcAft>
                <a:spcPts val="0"/>
              </a:spcAft>
            </a:pPr>
            <a:r>
              <a:rPr lang="fr-FR" sz="1200" dirty="0">
                <a:effectLst/>
                <a:latin typeface="Times New Roman" panose="02020603050405020304" pitchFamily="18" charset="0"/>
                <a:ea typeface="Times New Roman" panose="02020603050405020304" pitchFamily="18" charset="0"/>
              </a:rPr>
              <a:t> Mail</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dirty="0">
                <a:ln>
                  <a:noFill/>
                </a:ln>
                <a:solidFill>
                  <a:srgbClr val="0070C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u="sng"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philippe.deslandes@wanadoo.fr</a:t>
            </a:r>
            <a:endParaRPr lang="fr-FR"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Téléphone : 02.31.26.73.38</a:t>
            </a:r>
          </a:p>
        </p:txBody>
      </p:sp>
      <p:sp>
        <p:nvSpPr>
          <p:cNvPr id="8" name="ZoneTexte 7">
            <a:extLst>
              <a:ext uri="{FF2B5EF4-FFF2-40B4-BE49-F238E27FC236}">
                <a16:creationId xmlns:a16="http://schemas.microsoft.com/office/drawing/2014/main" id="{616181B9-909B-4B3E-B2A2-98E88154B748}"/>
              </a:ext>
            </a:extLst>
          </p:cNvPr>
          <p:cNvSpPr txBox="1"/>
          <p:nvPr/>
        </p:nvSpPr>
        <p:spPr>
          <a:xfrm>
            <a:off x="10847070" y="262889"/>
            <a:ext cx="332994" cy="369332"/>
          </a:xfrm>
          <a:prstGeom prst="rect">
            <a:avLst/>
          </a:prstGeom>
          <a:noFill/>
        </p:spPr>
        <p:txBody>
          <a:bodyPr wrap="square" rtlCol="0">
            <a:spAutoFit/>
          </a:bodyPr>
          <a:lstStyle/>
          <a:p>
            <a:r>
              <a:rPr lang="fr-FR" dirty="0"/>
              <a:t>3</a:t>
            </a:r>
          </a:p>
        </p:txBody>
      </p:sp>
      <p:sp>
        <p:nvSpPr>
          <p:cNvPr id="11" name="Zone de texte 2">
            <a:extLst>
              <a:ext uri="{FF2B5EF4-FFF2-40B4-BE49-F238E27FC236}">
                <a16:creationId xmlns:a16="http://schemas.microsoft.com/office/drawing/2014/main" id="{58EAA124-FE74-4E4E-B237-52B7F8358F68}"/>
              </a:ext>
            </a:extLst>
          </p:cNvPr>
          <p:cNvSpPr txBox="1">
            <a:spLocks noChangeArrowheads="1"/>
          </p:cNvSpPr>
          <p:nvPr/>
        </p:nvSpPr>
        <p:spPr bwMode="auto">
          <a:xfrm>
            <a:off x="505097" y="1918063"/>
            <a:ext cx="2335639" cy="13493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AMICALE CYCLISTE PLAINE ET BOCAGE</a:t>
            </a:r>
            <a:r>
              <a:rPr lang="fr-FR" sz="2000" dirty="0">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2" name="Zone de texte 2">
            <a:extLst>
              <a:ext uri="{FF2B5EF4-FFF2-40B4-BE49-F238E27FC236}">
                <a16:creationId xmlns:a16="http://schemas.microsoft.com/office/drawing/2014/main" id="{5A1E0DEF-172B-4E55-A6BF-9E1E5DE8AE37}"/>
              </a:ext>
            </a:extLst>
          </p:cNvPr>
          <p:cNvSpPr txBox="1">
            <a:spLocks noChangeArrowheads="1"/>
          </p:cNvSpPr>
          <p:nvPr/>
        </p:nvSpPr>
        <p:spPr bwMode="auto">
          <a:xfrm>
            <a:off x="704851" y="3358897"/>
            <a:ext cx="2903981" cy="13493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latin typeface="Times New Roman" panose="02020603050405020304" pitchFamily="18" charset="0"/>
                <a:ea typeface="Times New Roman" panose="02020603050405020304" pitchFamily="18" charset="0"/>
              </a:rPr>
              <a:t>Cyclisme sur route en compétition et cyclotourisme</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u="sng"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acplaineetbocage@free.fr</a:t>
            </a:r>
            <a:endParaRPr lang="fr-FR"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latin typeface="Times New Roman" panose="02020603050405020304" pitchFamily="18" charset="0"/>
                <a:ea typeface="Times New Roman" panose="02020603050405020304" pitchFamily="18" charset="0"/>
              </a:rPr>
              <a:t>Site internet</a:t>
            </a:r>
            <a:r>
              <a:rPr lang="fr-FR" sz="1200" dirty="0">
                <a:effectLst/>
                <a:latin typeface="Times New Roman" panose="02020603050405020304" pitchFamily="18" charset="0"/>
                <a:ea typeface="Times New Roman" panose="02020603050405020304" pitchFamily="18" charset="0"/>
              </a:rPr>
              <a:t> : </a:t>
            </a:r>
            <a:r>
              <a:rPr lang="fr-FR" sz="1200" dirty="0">
                <a:latin typeface="Times New Roman" panose="02020603050405020304" pitchFamily="18" charset="0"/>
                <a:ea typeface="Times New Roman" panose="02020603050405020304" pitchFamily="18" charset="0"/>
              </a:rPr>
              <a:t>acplaineetbocag@free.fr</a:t>
            </a:r>
            <a:endParaRPr lang="fr-F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43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 de texte 2">
            <a:extLst>
              <a:ext uri="{FF2B5EF4-FFF2-40B4-BE49-F238E27FC236}">
                <a16:creationId xmlns:a16="http://schemas.microsoft.com/office/drawing/2014/main" id="{6A7FF9A8-60A4-4AF1-B2D5-A4E560F9CEA3}"/>
              </a:ext>
            </a:extLst>
          </p:cNvPr>
          <p:cNvSpPr txBox="1">
            <a:spLocks noChangeArrowheads="1"/>
          </p:cNvSpPr>
          <p:nvPr/>
        </p:nvSpPr>
        <p:spPr bwMode="auto">
          <a:xfrm>
            <a:off x="2706624" y="3068734"/>
            <a:ext cx="5644896" cy="573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ASFLE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000" dirty="0">
                <a:effectLst/>
                <a:latin typeface="Times New Roman" panose="02020603050405020304" pitchFamily="18" charset="0"/>
                <a:ea typeface="Times New Roman" panose="02020603050405020304" pitchFamily="18" charset="0"/>
              </a:rPr>
              <a:t>Association Sport et Loisirs Fontaine-Etoupefour </a:t>
            </a:r>
            <a:endParaRPr lang="fr-FR" sz="1200" dirty="0">
              <a:effectLst/>
              <a:latin typeface="Times New Roman" panose="02020603050405020304" pitchFamily="18" charset="0"/>
              <a:ea typeface="Times New Roman" panose="02020603050405020304" pitchFamily="18" charset="0"/>
            </a:endParaRPr>
          </a:p>
        </p:txBody>
      </p:sp>
      <p:sp>
        <p:nvSpPr>
          <p:cNvPr id="9" name="Zone de texte 2">
            <a:extLst>
              <a:ext uri="{FF2B5EF4-FFF2-40B4-BE49-F238E27FC236}">
                <a16:creationId xmlns:a16="http://schemas.microsoft.com/office/drawing/2014/main" id="{E0A7BD7D-B45D-4480-AC6D-9D321093DBC4}"/>
              </a:ext>
            </a:extLst>
          </p:cNvPr>
          <p:cNvSpPr txBox="1">
            <a:spLocks noChangeArrowheads="1"/>
          </p:cNvSpPr>
          <p:nvPr/>
        </p:nvSpPr>
        <p:spPr bwMode="auto">
          <a:xfrm>
            <a:off x="3450336" y="3737907"/>
            <a:ext cx="3211068" cy="8219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La pratique du volley-ball et du  badminton avec le choix de la pratique du sport collectif mixte de tous niveaux, une convivialité et de mise.</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10" name="Image 9">
            <a:extLst>
              <a:ext uri="{FF2B5EF4-FFF2-40B4-BE49-F238E27FC236}">
                <a16:creationId xmlns:a16="http://schemas.microsoft.com/office/drawing/2014/main" id="{B3857661-2A00-4C3F-9A4A-4723802BF2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4865" y="3551683"/>
            <a:ext cx="2823209" cy="1520190"/>
          </a:xfrm>
          <a:prstGeom prst="rect">
            <a:avLst/>
          </a:prstGeom>
          <a:noFill/>
          <a:ln>
            <a:noFill/>
          </a:ln>
        </p:spPr>
      </p:pic>
      <p:sp>
        <p:nvSpPr>
          <p:cNvPr id="11" name="Zone de texte 2">
            <a:extLst>
              <a:ext uri="{FF2B5EF4-FFF2-40B4-BE49-F238E27FC236}">
                <a16:creationId xmlns:a16="http://schemas.microsoft.com/office/drawing/2014/main" id="{E71F2CB1-9A60-435A-A405-AA35C84015C3}"/>
              </a:ext>
            </a:extLst>
          </p:cNvPr>
          <p:cNvSpPr txBox="1">
            <a:spLocks noChangeArrowheads="1"/>
          </p:cNvSpPr>
          <p:nvPr/>
        </p:nvSpPr>
        <p:spPr bwMode="auto">
          <a:xfrm flipH="1">
            <a:off x="499872" y="5071873"/>
            <a:ext cx="3413760" cy="17653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Responsable : Didier WAROQUIER</a:t>
            </a:r>
          </a:p>
          <a:p>
            <a:r>
              <a:rPr lang="fr-FR" sz="1200" dirty="0">
                <a:effectLst/>
                <a:latin typeface="Times New Roman" panose="02020603050405020304" pitchFamily="18" charset="0"/>
                <a:ea typeface="Times New Roman" panose="02020603050405020304" pitchFamily="18" charset="0"/>
              </a:rPr>
              <a:t> Mails </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u="sng"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hlinkClick r:id="rId4"/>
              </a:rPr>
              <a:t>didier.waroquier@free.fr</a:t>
            </a:r>
            <a:endParaRPr lang="fr-FR" sz="1200" u="sng"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endParaRPr>
          </a:p>
          <a:p>
            <a:r>
              <a:rPr lang="fr-FR" sz="1200" u="sng"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u="sng"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hlinkClick r:id="rId5"/>
              </a:rPr>
              <a:t>volley-fontaine@outlook.fr</a:t>
            </a:r>
            <a:endParaRPr lang="fr-FR" sz="1200" u="sng"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endParaRPr>
          </a:p>
          <a:p>
            <a:endParaRPr lang="fr-FR" sz="1200" dirty="0">
              <a:solidFill>
                <a:srgbClr val="002060"/>
              </a:solidFill>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06.52.13.63.07</a:t>
            </a:r>
          </a:p>
          <a:p>
            <a:pPr>
              <a:spcAft>
                <a:spcPts val="0"/>
              </a:spcAft>
            </a:pPr>
            <a:r>
              <a:rPr lang="fr-FR" sz="1200" dirty="0">
                <a:effectLst/>
                <a:latin typeface="Times New Roman" panose="02020603050405020304" pitchFamily="18" charset="0"/>
                <a:ea typeface="Times New Roman" panose="02020603050405020304" pitchFamily="18" charset="0"/>
              </a:rPr>
              <a:t> Horaires : 20H30 à 22H30</a:t>
            </a:r>
          </a:p>
          <a:p>
            <a:pPr algn="r">
              <a:spcAft>
                <a:spcPts val="0"/>
              </a:spcAft>
            </a:pPr>
            <a:r>
              <a:rPr lang="fr-FR" sz="1200" dirty="0">
                <a:effectLst/>
                <a:latin typeface="Times New Roman" panose="02020603050405020304" pitchFamily="18" charset="0"/>
                <a:ea typeface="Times New Roman" panose="02020603050405020304" pitchFamily="18" charset="0"/>
              </a:rPr>
              <a:t> Jours et lieux : Lundi au gymnase intercommunautaire </a:t>
            </a:r>
            <a:r>
              <a:rPr lang="fr-FR" sz="1200" dirty="0">
                <a:latin typeface="Times New Roman" panose="02020603050405020304" pitchFamily="18" charset="0"/>
                <a:ea typeface="Times New Roman" panose="02020603050405020304" pitchFamily="18" charset="0"/>
              </a:rPr>
              <a:t>de</a:t>
            </a:r>
            <a:r>
              <a:rPr lang="fr-FR" sz="1200" dirty="0">
                <a:effectLst/>
                <a:latin typeface="Times New Roman" panose="02020603050405020304" pitchFamily="18" charset="0"/>
                <a:ea typeface="Times New Roman" panose="02020603050405020304" pitchFamily="18" charset="0"/>
              </a:rPr>
              <a:t> Fontaine-Etoupefour.</a:t>
            </a:r>
          </a:p>
          <a:p>
            <a:pPr marL="952500" algn="r">
              <a:spcAft>
                <a:spcPts val="0"/>
              </a:spcAft>
            </a:pPr>
            <a:r>
              <a:rPr lang="fr-FR" sz="1200" dirty="0">
                <a:effectLst/>
                <a:latin typeface="Times New Roman" panose="02020603050405020304" pitchFamily="18" charset="0"/>
                <a:ea typeface="Times New Roman" panose="02020603050405020304" pitchFamily="18" charset="0"/>
              </a:rPr>
              <a:t>Mercredi au gymnase D’ EVRECY</a:t>
            </a:r>
          </a:p>
        </p:txBody>
      </p:sp>
      <p:pic>
        <p:nvPicPr>
          <p:cNvPr id="12" name="Image 11">
            <a:extLst>
              <a:ext uri="{FF2B5EF4-FFF2-40B4-BE49-F238E27FC236}">
                <a16:creationId xmlns:a16="http://schemas.microsoft.com/office/drawing/2014/main" id="{618E74BA-71F5-4F3D-BFBA-AD1DAEABEB2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69620" y="3520114"/>
            <a:ext cx="1874520" cy="1551759"/>
          </a:xfrm>
          <a:prstGeom prst="rect">
            <a:avLst/>
          </a:prstGeom>
          <a:noFill/>
          <a:ln>
            <a:noFill/>
          </a:ln>
        </p:spPr>
      </p:pic>
      <p:sp>
        <p:nvSpPr>
          <p:cNvPr id="13" name="Zone de texte 2">
            <a:extLst>
              <a:ext uri="{FF2B5EF4-FFF2-40B4-BE49-F238E27FC236}">
                <a16:creationId xmlns:a16="http://schemas.microsoft.com/office/drawing/2014/main" id="{D907A741-924F-4E40-9123-73BA1E8B8726}"/>
              </a:ext>
            </a:extLst>
          </p:cNvPr>
          <p:cNvSpPr txBox="1">
            <a:spLocks noChangeArrowheads="1"/>
          </p:cNvSpPr>
          <p:nvPr/>
        </p:nvSpPr>
        <p:spPr bwMode="auto">
          <a:xfrm>
            <a:off x="268224" y="755904"/>
            <a:ext cx="2877312" cy="573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ARCHERS DE L’ODON</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5" name="AutoShape 3">
            <a:extLst>
              <a:ext uri="{FF2B5EF4-FFF2-40B4-BE49-F238E27FC236}">
                <a16:creationId xmlns:a16="http://schemas.microsoft.com/office/drawing/2014/main" id="{311545A5-9185-4591-BA14-CEB7FC4F109F}"/>
              </a:ext>
            </a:extLst>
          </p:cNvPr>
          <p:cNvSpPr>
            <a:spLocks noChangeAspect="1" noChangeArrowheads="1"/>
          </p:cNvSpPr>
          <p:nvPr/>
        </p:nvSpPr>
        <p:spPr bwMode="auto">
          <a:xfrm>
            <a:off x="3048000" y="995340"/>
            <a:ext cx="3613404" cy="20733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Association de tir à l’arc, classique, a poulie, de chasse pour la pratique 3D.</a:t>
            </a:r>
          </a:p>
          <a:p>
            <a:pPr>
              <a:spcAft>
                <a:spcPts val="0"/>
              </a:spcAft>
            </a:pPr>
            <a:r>
              <a:rPr lang="fr-FR" sz="1200" dirty="0">
                <a:effectLst/>
                <a:latin typeface="Times New Roman" panose="02020603050405020304" pitchFamily="18" charset="0"/>
                <a:ea typeface="Times New Roman" panose="02020603050405020304" pitchFamily="18" charset="0"/>
              </a:rPr>
              <a:t>Horaires : Mercredi après-midi 17h15 à 22h00</a:t>
            </a:r>
          </a:p>
          <a:p>
            <a:pPr>
              <a:spcAft>
                <a:spcPts val="0"/>
              </a:spcAft>
            </a:pPr>
            <a:r>
              <a:rPr lang="fr-FR" sz="1200" dirty="0">
                <a:effectLst/>
                <a:latin typeface="Times New Roman" panose="02020603050405020304" pitchFamily="18" charset="0"/>
                <a:ea typeface="Times New Roman" panose="02020603050405020304" pitchFamily="18" charset="0"/>
              </a:rPr>
              <a:t>	     Vendredi 18h00 à 22h00			      Samedi 9h30 à12h00</a:t>
            </a:r>
          </a:p>
          <a:p>
            <a:pPr>
              <a:spcAft>
                <a:spcPts val="0"/>
              </a:spcAft>
            </a:pPr>
            <a:r>
              <a:rPr lang="fr-FR" sz="1200" dirty="0">
                <a:effectLst/>
                <a:latin typeface="Times New Roman" panose="02020603050405020304" pitchFamily="18" charset="0"/>
                <a:ea typeface="Times New Roman" panose="02020603050405020304" pitchFamily="18" charset="0"/>
              </a:rPr>
              <a:t>Lieu : Gymnase de </a:t>
            </a:r>
            <a:r>
              <a:rPr lang="fr-FR" sz="1200" dirty="0" err="1">
                <a:effectLst/>
                <a:latin typeface="Times New Roman" panose="02020603050405020304" pitchFamily="18" charset="0"/>
                <a:ea typeface="Times New Roman" panose="02020603050405020304" pitchFamily="18" charset="0"/>
              </a:rPr>
              <a:t>Verson</a:t>
            </a:r>
            <a:r>
              <a:rPr lang="fr-FR" sz="1200" dirty="0">
                <a:effectLst/>
                <a:latin typeface="Times New Roman" panose="02020603050405020304" pitchFamily="18" charset="0"/>
                <a:ea typeface="Times New Roman" panose="02020603050405020304" pitchFamily="18" charset="0"/>
              </a:rPr>
              <a:t> Allée Jacques Prévert.</a:t>
            </a:r>
          </a:p>
          <a:p>
            <a:pPr>
              <a:spcAft>
                <a:spcPts val="0"/>
              </a:spcAft>
            </a:pPr>
            <a:r>
              <a:rPr lang="fr-FR" sz="1200" dirty="0">
                <a:effectLst/>
                <a:latin typeface="Times New Roman" panose="02020603050405020304" pitchFamily="18" charset="0"/>
                <a:ea typeface="Times New Roman" panose="02020603050405020304" pitchFamily="18" charset="0"/>
              </a:rPr>
              <a:t>Secrétaire : Mr. LEROY</a:t>
            </a: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u="sng" dirty="0">
                <a:solidFill>
                  <a:srgbClr val="002060"/>
                </a:solidFill>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leroy.herman@orange.fr</a:t>
            </a:r>
            <a:endParaRPr lang="fr-FR"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02.31.26.01.26 </a:t>
            </a:r>
          </a:p>
        </p:txBody>
      </p:sp>
      <p:pic>
        <p:nvPicPr>
          <p:cNvPr id="16" name="Image 15">
            <a:extLst>
              <a:ext uri="{FF2B5EF4-FFF2-40B4-BE49-F238E27FC236}">
                <a16:creationId xmlns:a16="http://schemas.microsoft.com/office/drawing/2014/main" id="{FDDCBC09-D6E7-4CD0-83BA-3E61AE87299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7520" y="262889"/>
            <a:ext cx="3234690" cy="2709697"/>
          </a:xfrm>
          <a:prstGeom prst="rect">
            <a:avLst/>
          </a:prstGeom>
          <a:noFill/>
          <a:ln>
            <a:noFill/>
          </a:ln>
        </p:spPr>
      </p:pic>
      <p:sp>
        <p:nvSpPr>
          <p:cNvPr id="17" name="ZoneTexte 16">
            <a:extLst>
              <a:ext uri="{FF2B5EF4-FFF2-40B4-BE49-F238E27FC236}">
                <a16:creationId xmlns:a16="http://schemas.microsoft.com/office/drawing/2014/main" id="{B4E727F5-F7E9-4DC3-9400-83D75CFC23A8}"/>
              </a:ext>
            </a:extLst>
          </p:cNvPr>
          <p:cNvSpPr txBox="1"/>
          <p:nvPr/>
        </p:nvSpPr>
        <p:spPr>
          <a:xfrm>
            <a:off x="10847070" y="262889"/>
            <a:ext cx="332994" cy="369332"/>
          </a:xfrm>
          <a:prstGeom prst="rect">
            <a:avLst/>
          </a:prstGeom>
          <a:noFill/>
        </p:spPr>
        <p:txBody>
          <a:bodyPr wrap="square" rtlCol="0">
            <a:spAutoFit/>
          </a:bodyPr>
          <a:lstStyle/>
          <a:p>
            <a:r>
              <a:rPr lang="fr-FR" dirty="0"/>
              <a:t>4</a:t>
            </a:r>
          </a:p>
        </p:txBody>
      </p:sp>
      <p:sp>
        <p:nvSpPr>
          <p:cNvPr id="14" name="Zone de texte 2">
            <a:extLst>
              <a:ext uri="{FF2B5EF4-FFF2-40B4-BE49-F238E27FC236}">
                <a16:creationId xmlns:a16="http://schemas.microsoft.com/office/drawing/2014/main" id="{B04FB4F3-2F0D-4A09-B6D3-94385D6E16BD}"/>
              </a:ext>
            </a:extLst>
          </p:cNvPr>
          <p:cNvSpPr txBox="1">
            <a:spLocks noChangeArrowheads="1"/>
          </p:cNvSpPr>
          <p:nvPr/>
        </p:nvSpPr>
        <p:spPr bwMode="auto">
          <a:xfrm flipH="1">
            <a:off x="6937248" y="5071874"/>
            <a:ext cx="5254752" cy="15201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Responsable : </a:t>
            </a:r>
            <a:r>
              <a:rPr lang="fr-FR" sz="1200" dirty="0">
                <a:latin typeface="Times New Roman" panose="02020603050405020304" pitchFamily="18" charset="0"/>
                <a:ea typeface="Times New Roman" panose="02020603050405020304" pitchFamily="18" charset="0"/>
              </a:rPr>
              <a:t>Titouan LAMOTTE</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Mail </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bad-fontaine@outlook.fr</a:t>
            </a:r>
            <a:endParaRPr lang="fr-FR" sz="1200"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endParaRPr>
          </a:p>
          <a:p>
            <a:pPr>
              <a:spcAft>
                <a:spcPts val="0"/>
              </a:spcAft>
            </a:pPr>
            <a:r>
              <a:rPr lang="fr-FR" sz="1200"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dirty="0">
                <a:latin typeface="Times New Roman" panose="02020603050405020304" pitchFamily="18" charset="0"/>
                <a:ea typeface="Times New Roman" panose="02020603050405020304" pitchFamily="18" charset="0"/>
              </a:rPr>
              <a:t>Mail </a:t>
            </a:r>
            <a:r>
              <a:rPr lang="fr-FR" sz="1200"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dirty="0">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titouanlmt@gmail.com</a:t>
            </a:r>
            <a:endParaRPr lang="fr-FR"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Horaires : </a:t>
            </a:r>
            <a:r>
              <a:rPr lang="fr-FR" sz="1200" dirty="0">
                <a:latin typeface="Times New Roman" panose="02020603050405020304" pitchFamily="18" charset="0"/>
                <a:ea typeface="Times New Roman" panose="02020603050405020304" pitchFamily="18" charset="0"/>
              </a:rPr>
              <a:t>18</a:t>
            </a:r>
            <a:r>
              <a:rPr lang="fr-FR" sz="1200" dirty="0">
                <a:effectLst/>
                <a:latin typeface="Times New Roman" panose="02020603050405020304" pitchFamily="18" charset="0"/>
                <a:ea typeface="Times New Roman" panose="02020603050405020304" pitchFamily="18" charset="0"/>
              </a:rPr>
              <a:t>H00 à 22H30</a:t>
            </a:r>
          </a:p>
          <a:p>
            <a:pPr algn="r">
              <a:spcAft>
                <a:spcPts val="0"/>
              </a:spcAft>
            </a:pPr>
            <a:r>
              <a:rPr lang="fr-FR" sz="1200" dirty="0">
                <a:effectLst/>
                <a:latin typeface="Times New Roman" panose="02020603050405020304" pitchFamily="18" charset="0"/>
                <a:ea typeface="Times New Roman" panose="02020603050405020304" pitchFamily="18" charset="0"/>
              </a:rPr>
              <a:t> Jour et lieu : Jeudi au gymnase intercommunautaire </a:t>
            </a:r>
            <a:r>
              <a:rPr lang="fr-FR" sz="1200" dirty="0">
                <a:latin typeface="Times New Roman" panose="02020603050405020304" pitchFamily="18" charset="0"/>
                <a:ea typeface="Times New Roman" panose="02020603050405020304" pitchFamily="18" charset="0"/>
              </a:rPr>
              <a:t>de</a:t>
            </a:r>
            <a:r>
              <a:rPr lang="fr-FR" sz="1200" dirty="0">
                <a:effectLst/>
                <a:latin typeface="Times New Roman" panose="02020603050405020304" pitchFamily="18" charset="0"/>
                <a:ea typeface="Times New Roman" panose="02020603050405020304" pitchFamily="18" charset="0"/>
              </a:rPr>
              <a:t> Fontaine-Etoupefour.</a:t>
            </a:r>
          </a:p>
        </p:txBody>
      </p:sp>
    </p:spTree>
    <p:extLst>
      <p:ext uri="{BB962C8B-B14F-4D97-AF65-F5344CB8AC3E}">
        <p14:creationId xmlns:p14="http://schemas.microsoft.com/office/powerpoint/2010/main" val="420973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DE5BFC4E-A6D5-4500-9FCD-68D83D20D146}"/>
              </a:ext>
            </a:extLst>
          </p:cNvPr>
          <p:cNvSpPr txBox="1">
            <a:spLocks noChangeArrowheads="1"/>
          </p:cNvSpPr>
          <p:nvPr/>
        </p:nvSpPr>
        <p:spPr bwMode="auto">
          <a:xfrm>
            <a:off x="491490" y="628651"/>
            <a:ext cx="3714750" cy="742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ASS 1066 SPORTS ET JEUX NORMANDS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3" name="Zone de texte 2">
            <a:extLst>
              <a:ext uri="{FF2B5EF4-FFF2-40B4-BE49-F238E27FC236}">
                <a16:creationId xmlns:a16="http://schemas.microsoft.com/office/drawing/2014/main" id="{FC09F19E-9C97-42BD-BDCB-9C177B09144A}"/>
              </a:ext>
            </a:extLst>
          </p:cNvPr>
          <p:cNvSpPr txBox="1">
            <a:spLocks noChangeArrowheads="1"/>
          </p:cNvSpPr>
          <p:nvPr/>
        </p:nvSpPr>
        <p:spPr bwMode="auto">
          <a:xfrm flipH="1">
            <a:off x="3360420" y="1200150"/>
            <a:ext cx="3314700" cy="27317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Responsable : Sébastien MAHIER</a:t>
            </a:r>
          </a:p>
          <a:p>
            <a:pPr>
              <a:spcAft>
                <a:spcPts val="0"/>
              </a:spcAft>
            </a:pPr>
            <a:r>
              <a:rPr lang="fr-FR" sz="1200" dirty="0">
                <a:effectLst/>
                <a:latin typeface="Times New Roman" panose="02020603050405020304" pitchFamily="18" charset="0"/>
                <a:ea typeface="Times New Roman" panose="02020603050405020304" pitchFamily="18" charset="0"/>
              </a:rPr>
              <a:t> Mail </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u="sng"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1066caen@gmail.com</a:t>
            </a:r>
            <a:endParaRPr lang="fr-FR" sz="1200" u="sng"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Téléphone : 06.77.68.21.02</a:t>
            </a:r>
          </a:p>
          <a:p>
            <a:pPr>
              <a:spcAft>
                <a:spcPts val="0"/>
              </a:spcAft>
            </a:pPr>
            <a:r>
              <a:rPr lang="fr-FR" sz="1200" dirty="0">
                <a:effectLst/>
                <a:latin typeface="Times New Roman" panose="02020603050405020304" pitchFamily="18" charset="0"/>
                <a:ea typeface="Times New Roman" panose="02020603050405020304" pitchFamily="18" charset="0"/>
              </a:rPr>
              <a:t> Page </a:t>
            </a:r>
            <a:r>
              <a:rPr lang="fr-FR" sz="1200" dirty="0" err="1">
                <a:effectLst/>
                <a:latin typeface="Times New Roman" panose="02020603050405020304" pitchFamily="18" charset="0"/>
                <a:ea typeface="Times New Roman" panose="02020603050405020304" pitchFamily="18" charset="0"/>
              </a:rPr>
              <a:t>facebook</a:t>
            </a:r>
            <a:r>
              <a:rPr lang="fr-FR" sz="1200" dirty="0">
                <a:effectLst/>
                <a:latin typeface="Times New Roman" panose="02020603050405020304" pitchFamily="18" charset="0"/>
                <a:ea typeface="Times New Roman" panose="02020603050405020304" pitchFamily="18" charset="0"/>
              </a:rPr>
              <a:t> : @1066caen </a:t>
            </a:r>
          </a:p>
          <a:p>
            <a:pPr>
              <a:spcAft>
                <a:spcPts val="0"/>
              </a:spcAft>
            </a:pPr>
            <a:r>
              <a:rPr lang="fr-FR" sz="1200" dirty="0">
                <a:effectLst/>
                <a:latin typeface="Times New Roman" panose="02020603050405020304" pitchFamily="18" charset="0"/>
                <a:ea typeface="Times New Roman" panose="02020603050405020304" pitchFamily="18" charset="0"/>
              </a:rPr>
              <a:t> Instagram : 1066 sports et jeux normands </a:t>
            </a:r>
          </a:p>
          <a:p>
            <a:pPr>
              <a:spcAft>
                <a:spcPts val="0"/>
              </a:spcAft>
            </a:pPr>
            <a:r>
              <a:rPr lang="fr-FR" sz="1200" dirty="0">
                <a:effectLst/>
                <a:latin typeface="Times New Roman" panose="02020603050405020304" pitchFamily="18" charset="0"/>
                <a:ea typeface="Times New Roman" panose="02020603050405020304" pitchFamily="18" charset="0"/>
              </a:rPr>
              <a:t>Nous œuvrons pour c</a:t>
            </a:r>
            <a:r>
              <a:rPr lang="fr-FR" sz="1200" dirty="0">
                <a:solidFill>
                  <a:srgbClr val="000000"/>
                </a:solidFill>
                <a:effectLst/>
                <a:latin typeface="Times New Roman" panose="02020603050405020304" pitchFamily="18" charset="0"/>
                <a:ea typeface="Times New Roman" panose="02020603050405020304" pitchFamily="18" charset="0"/>
              </a:rPr>
              <a:t>ollecter, développer, faire connaître les sports et jeux traditionnels, patrimoine socio-historique Normand ; Interventions scolaires, jumelages, fêtes locales et régionales, challenges</a:t>
            </a:r>
            <a:r>
              <a:rPr lang="fr-FR" sz="1000" dirty="0">
                <a:solidFill>
                  <a:srgbClr val="000000"/>
                </a:solidFill>
                <a:effectLst/>
                <a:latin typeface="Helvetica" panose="020B0604020202020204" pitchFamily="34" charset="0"/>
                <a:ea typeface="Times New Roman" panose="02020603050405020304" pitchFamily="18" charset="0"/>
              </a:rPr>
              <a:t> régionaux, nous intervenons à tous niveaux pour dynamiser le tissu local.</a:t>
            </a:r>
            <a:endParaRPr lang="fr-FR" sz="1200" dirty="0">
              <a:effectLst/>
              <a:latin typeface="Times New Roman" panose="02020603050405020304" pitchFamily="18" charset="0"/>
              <a:ea typeface="Times New Roman" panose="02020603050405020304" pitchFamily="18" charset="0"/>
            </a:endParaRPr>
          </a:p>
          <a:p>
            <a:pPr marL="952500">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4" name="Image 3">
            <a:extLst>
              <a:ext uri="{FF2B5EF4-FFF2-40B4-BE49-F238E27FC236}">
                <a16:creationId xmlns:a16="http://schemas.microsoft.com/office/drawing/2014/main" id="{FEF97AEF-BD9F-4D5E-9E4D-CCA26A250480}"/>
              </a:ext>
            </a:extLst>
          </p:cNvPr>
          <p:cNvPicPr/>
          <p:nvPr/>
        </p:nvPicPr>
        <p:blipFill>
          <a:blip r:embed="rId3">
            <a:extLst>
              <a:ext uri="{28A0092B-C50C-407E-A947-70E740481C1C}">
                <a14:useLocalDpi xmlns:a14="http://schemas.microsoft.com/office/drawing/2010/main" val="0"/>
              </a:ext>
            </a:extLst>
          </a:blip>
          <a:stretch>
            <a:fillRect/>
          </a:stretch>
        </p:blipFill>
        <p:spPr>
          <a:xfrm>
            <a:off x="491490" y="1565910"/>
            <a:ext cx="2571750" cy="2468880"/>
          </a:xfrm>
          <a:prstGeom prst="rect">
            <a:avLst/>
          </a:prstGeom>
        </p:spPr>
      </p:pic>
      <p:sp>
        <p:nvSpPr>
          <p:cNvPr id="5" name="Zone de texte 2">
            <a:extLst>
              <a:ext uri="{FF2B5EF4-FFF2-40B4-BE49-F238E27FC236}">
                <a16:creationId xmlns:a16="http://schemas.microsoft.com/office/drawing/2014/main" id="{B898091F-F55B-4324-B6C7-B1153BCFD3C7}"/>
              </a:ext>
            </a:extLst>
          </p:cNvPr>
          <p:cNvSpPr txBox="1">
            <a:spLocks noChangeArrowheads="1"/>
          </p:cNvSpPr>
          <p:nvPr/>
        </p:nvSpPr>
        <p:spPr bwMode="auto">
          <a:xfrm rot="10800000" flipH="1" flipV="1">
            <a:off x="7566660" y="2286000"/>
            <a:ext cx="3794760" cy="1143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CLUB DU SOURIRE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6" name="Zone de texte 2">
            <a:extLst>
              <a:ext uri="{FF2B5EF4-FFF2-40B4-BE49-F238E27FC236}">
                <a16:creationId xmlns:a16="http://schemas.microsoft.com/office/drawing/2014/main" id="{13152FF0-3306-4852-A6D1-43854C5E447F}"/>
              </a:ext>
            </a:extLst>
          </p:cNvPr>
          <p:cNvSpPr txBox="1">
            <a:spLocks noChangeArrowheads="1"/>
          </p:cNvSpPr>
          <p:nvPr/>
        </p:nvSpPr>
        <p:spPr bwMode="auto">
          <a:xfrm>
            <a:off x="7669530" y="2743200"/>
            <a:ext cx="2388870" cy="27317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Responsable : Mme </a:t>
            </a:r>
            <a:r>
              <a:rPr lang="fr-FR" sz="1200" dirty="0">
                <a:latin typeface="Times New Roman" panose="02020603050405020304" pitchFamily="18" charset="0"/>
                <a:ea typeface="Times New Roman" panose="02020603050405020304" pitchFamily="18" charset="0"/>
              </a:rPr>
              <a:t>DUHOMME</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Mail</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 </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hlinkClick r:id="rId4"/>
              </a:rPr>
              <a:t>laduhommiere@orange.fr</a:t>
            </a:r>
            <a:endPar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a:t>
            </a:r>
            <a:r>
              <a:rPr lang="fr-FR" sz="1200">
                <a:effectLst/>
                <a:latin typeface="Times New Roman" panose="02020603050405020304" pitchFamily="18" charset="0"/>
                <a:ea typeface="Times New Roman" panose="02020603050405020304" pitchFamily="18" charset="0"/>
              </a:rPr>
              <a:t>: 06.23.87.51.92</a:t>
            </a:r>
          </a:p>
          <a:p>
            <a:pPr>
              <a:spcAft>
                <a:spcPts val="0"/>
              </a:spcAft>
            </a:pPr>
            <a:r>
              <a:rPr lang="fr-FR" sz="1200">
                <a:effectLst/>
                <a:latin typeface="Times New Roman" panose="02020603050405020304" pitchFamily="18" charset="0"/>
                <a:ea typeface="Times New Roman" panose="02020603050405020304" pitchFamily="18" charset="0"/>
              </a:rPr>
              <a:t>Jour </a:t>
            </a:r>
            <a:r>
              <a:rPr lang="fr-FR" sz="1200" dirty="0">
                <a:effectLst/>
                <a:latin typeface="Times New Roman" panose="02020603050405020304" pitchFamily="18" charset="0"/>
                <a:ea typeface="Times New Roman" panose="02020603050405020304" pitchFamily="18" charset="0"/>
              </a:rPr>
              <a:t>et lieu : Jeudi 14h00 18h00 Petite SMA</a:t>
            </a:r>
          </a:p>
          <a:p>
            <a:pPr>
              <a:spcAft>
                <a:spcPts val="0"/>
              </a:spcAft>
            </a:pPr>
            <a:r>
              <a:rPr lang="fr-FR" sz="1200" dirty="0">
                <a:effectLst/>
                <a:latin typeface="Times New Roman" panose="02020603050405020304" pitchFamily="18" charset="0"/>
                <a:ea typeface="Times New Roman" panose="02020603050405020304" pitchFamily="18" charset="0"/>
              </a:rPr>
              <a:t>Téléphone : 02.31.26.73.38</a:t>
            </a:r>
          </a:p>
          <a:p>
            <a:pPr>
              <a:spcAft>
                <a:spcPts val="0"/>
              </a:spcAft>
            </a:pPr>
            <a:r>
              <a:rPr lang="fr-FR" sz="1200" dirty="0">
                <a:effectLst/>
                <a:latin typeface="Times New Roman" panose="02020603050405020304" pitchFamily="18" charset="0"/>
                <a:ea typeface="Times New Roman" panose="02020603050405020304" pitchFamily="18" charset="0"/>
              </a:rPr>
              <a:t>Le club réunit les ainés chaque jeudi après-midi, autour de jeux de société, d’un goûter agrémenté </a:t>
            </a:r>
          </a:p>
          <a:p>
            <a:pPr>
              <a:spcAft>
                <a:spcPts val="0"/>
              </a:spcAft>
            </a:pPr>
            <a:r>
              <a:rPr lang="fr-FR" sz="1200" dirty="0">
                <a:effectLst/>
                <a:latin typeface="Times New Roman" panose="02020603050405020304" pitchFamily="18" charset="0"/>
                <a:ea typeface="Times New Roman" panose="02020603050405020304" pitchFamily="18" charset="0"/>
              </a:rPr>
              <a:t>D’histoires drôles et de chanson, les anniversaires sont fêtés, les sorties annuelles s’organisent autour d’un pique-nique et d’un déjeuner cabaret.   </a:t>
            </a:r>
          </a:p>
          <a:p>
            <a:pPr>
              <a:spcAft>
                <a:spcPts val="0"/>
              </a:spcAft>
            </a:pPr>
            <a:r>
              <a:rPr lang="fr-FR" sz="2000"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6167750B-76DD-4299-B6E8-44A1E2FAEE1A}"/>
              </a:ext>
            </a:extLst>
          </p:cNvPr>
          <p:cNvSpPr txBox="1"/>
          <p:nvPr/>
        </p:nvSpPr>
        <p:spPr>
          <a:xfrm>
            <a:off x="10847070" y="262889"/>
            <a:ext cx="332994" cy="369332"/>
          </a:xfrm>
          <a:prstGeom prst="rect">
            <a:avLst/>
          </a:prstGeom>
          <a:noFill/>
        </p:spPr>
        <p:txBody>
          <a:bodyPr wrap="square" rtlCol="0">
            <a:spAutoFit/>
          </a:bodyPr>
          <a:lstStyle/>
          <a:p>
            <a:r>
              <a:rPr lang="fr-FR" dirty="0"/>
              <a:t>5</a:t>
            </a:r>
          </a:p>
        </p:txBody>
      </p:sp>
      <p:sp>
        <p:nvSpPr>
          <p:cNvPr id="10" name="Zone de texte 2">
            <a:extLst>
              <a:ext uri="{FF2B5EF4-FFF2-40B4-BE49-F238E27FC236}">
                <a16:creationId xmlns:a16="http://schemas.microsoft.com/office/drawing/2014/main" id="{F68FE4B9-5407-46DB-A035-E1F4DDAAF59F}"/>
              </a:ext>
            </a:extLst>
          </p:cNvPr>
          <p:cNvSpPr txBox="1">
            <a:spLocks noChangeArrowheads="1"/>
          </p:cNvSpPr>
          <p:nvPr/>
        </p:nvSpPr>
        <p:spPr bwMode="auto">
          <a:xfrm>
            <a:off x="130630" y="4856985"/>
            <a:ext cx="2154228" cy="10996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ECOLE DE MUSIQUE ORNE ODON</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1" name="Zone de texte 2">
            <a:extLst>
              <a:ext uri="{FF2B5EF4-FFF2-40B4-BE49-F238E27FC236}">
                <a16:creationId xmlns:a16="http://schemas.microsoft.com/office/drawing/2014/main" id="{65370B31-1A62-4774-B611-CB2F77250EEC}"/>
              </a:ext>
            </a:extLst>
          </p:cNvPr>
          <p:cNvSpPr txBox="1">
            <a:spLocks noChangeArrowheads="1"/>
          </p:cNvSpPr>
          <p:nvPr/>
        </p:nvSpPr>
        <p:spPr bwMode="auto">
          <a:xfrm>
            <a:off x="2381248" y="4742687"/>
            <a:ext cx="3714751" cy="9837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Ecole de musique intercommunale </a:t>
            </a:r>
          </a:p>
          <a:p>
            <a:pPr>
              <a:spcAft>
                <a:spcPts val="0"/>
              </a:spcAft>
            </a:pPr>
            <a:r>
              <a:rPr lang="fr-FR" sz="1200" dirty="0">
                <a:effectLst/>
                <a:latin typeface="Times New Roman" panose="02020603050405020304" pitchFamily="18" charset="0"/>
                <a:ea typeface="Times New Roman" panose="02020603050405020304" pitchFamily="18" charset="0"/>
              </a:rPr>
              <a:t>Contact : Mme STECIUK</a:t>
            </a: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dirty="0">
                <a:solidFill>
                  <a:srgbClr val="0070C0"/>
                </a:solidFill>
                <a:effectLst/>
                <a:latin typeface="Times New Roman" panose="02020603050405020304" pitchFamily="18" charset="0"/>
                <a:ea typeface="Times New Roman" panose="02020603050405020304" pitchFamily="18" charset="0"/>
              </a:rPr>
              <a:t>: </a:t>
            </a:r>
            <a:r>
              <a:rPr lang="fr-FR" sz="1200" u="sng" dirty="0">
                <a:solidFill>
                  <a:srgbClr val="002060"/>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directrice-em.orneodon@orange.fr</a:t>
            </a:r>
            <a:endParaRPr lang="fr-FR"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02.31.80.04.69</a:t>
            </a:r>
          </a:p>
        </p:txBody>
      </p:sp>
      <p:pic>
        <p:nvPicPr>
          <p:cNvPr id="13" name="Image 12">
            <a:extLst>
              <a:ext uri="{FF2B5EF4-FFF2-40B4-BE49-F238E27FC236}">
                <a16:creationId xmlns:a16="http://schemas.microsoft.com/office/drawing/2014/main" id="{F17D76C2-3184-49B0-816D-669E78967944}"/>
              </a:ext>
            </a:extLst>
          </p:cNvPr>
          <p:cNvPicPr/>
          <p:nvPr/>
        </p:nvPicPr>
        <p:blipFill>
          <a:blip r:embed="rId6">
            <a:extLst>
              <a:ext uri="{28A0092B-C50C-407E-A947-70E740481C1C}">
                <a14:useLocalDpi xmlns:a14="http://schemas.microsoft.com/office/drawing/2010/main" val="0"/>
              </a:ext>
            </a:extLst>
          </a:blip>
          <a:stretch>
            <a:fillRect/>
          </a:stretch>
        </p:blipFill>
        <p:spPr>
          <a:xfrm>
            <a:off x="2974848" y="5726428"/>
            <a:ext cx="3121151" cy="983741"/>
          </a:xfrm>
          <a:prstGeom prst="rect">
            <a:avLst/>
          </a:prstGeom>
        </p:spPr>
      </p:pic>
    </p:spTree>
    <p:extLst>
      <p:ext uri="{BB962C8B-B14F-4D97-AF65-F5344CB8AC3E}">
        <p14:creationId xmlns:p14="http://schemas.microsoft.com/office/powerpoint/2010/main" val="31846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2">
            <a:extLst>
              <a:ext uri="{FF2B5EF4-FFF2-40B4-BE49-F238E27FC236}">
                <a16:creationId xmlns:a16="http://schemas.microsoft.com/office/drawing/2014/main" id="{8AB3A50B-28A5-4D35-8DDF-756ED7AA1200}"/>
              </a:ext>
            </a:extLst>
          </p:cNvPr>
          <p:cNvSpPr txBox="1">
            <a:spLocks noChangeArrowheads="1"/>
          </p:cNvSpPr>
          <p:nvPr/>
        </p:nvSpPr>
        <p:spPr bwMode="auto">
          <a:xfrm>
            <a:off x="7985760" y="2548129"/>
            <a:ext cx="3840480" cy="12070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FONTAINE CULTURES ET PARTAGE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5" name="Zone de texte 2">
            <a:extLst>
              <a:ext uri="{FF2B5EF4-FFF2-40B4-BE49-F238E27FC236}">
                <a16:creationId xmlns:a16="http://schemas.microsoft.com/office/drawing/2014/main" id="{34816500-023E-41E6-A495-2CCD6A07EA25}"/>
              </a:ext>
            </a:extLst>
          </p:cNvPr>
          <p:cNvSpPr txBox="1">
            <a:spLocks noChangeArrowheads="1"/>
          </p:cNvSpPr>
          <p:nvPr/>
        </p:nvSpPr>
        <p:spPr bwMode="auto">
          <a:xfrm>
            <a:off x="5352288" y="3755137"/>
            <a:ext cx="3194304" cy="25603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Fontaine cultures et partage, association à but humanitaire qui vient en aide à un petit village du Sénégal, région de Casamance en proposant des activités</a:t>
            </a:r>
            <a:r>
              <a:rPr lang="fr-FR" sz="1200" dirty="0">
                <a:latin typeface="Times New Roman" panose="02020603050405020304" pitchFamily="18" charset="0"/>
                <a:ea typeface="Times New Roman" panose="02020603050405020304" pitchFamily="18" charset="0"/>
              </a:rPr>
              <a:t> pour la commune de Fontaine </a:t>
            </a:r>
            <a:r>
              <a:rPr lang="fr-FR" sz="1200" dirty="0" err="1">
                <a:latin typeface="Times New Roman" panose="02020603050405020304" pitchFamily="18" charset="0"/>
                <a:ea typeface="Times New Roman" panose="02020603050405020304" pitchFamily="18" charset="0"/>
              </a:rPr>
              <a:t>Etoupefour</a:t>
            </a:r>
            <a:r>
              <a:rPr lang="fr-FR" sz="1200" dirty="0">
                <a:latin typeface="Times New Roman" panose="02020603050405020304" pitchFamily="18"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spcAft>
                <a:spcPts val="0"/>
              </a:spcAft>
            </a:pPr>
            <a:endParaRPr lang="fr-FR" sz="1200" dirty="0">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Zumba, gym tonic, gym FAC</a:t>
            </a:r>
          </a:p>
          <a:p>
            <a:pPr>
              <a:spcAft>
                <a:spcPts val="0"/>
              </a:spcAft>
            </a:pPr>
            <a:r>
              <a:rPr lang="fr-FR" sz="1200" dirty="0">
                <a:effectLst/>
                <a:latin typeface="Times New Roman" panose="02020603050405020304" pitchFamily="18" charset="0"/>
                <a:ea typeface="Times New Roman" panose="02020603050405020304" pitchFamily="18" charset="0"/>
              </a:rPr>
              <a:t>Responsable : Sylvie TRATZ</a:t>
            </a:r>
          </a:p>
          <a:p>
            <a:pPr>
              <a:spcAft>
                <a:spcPts val="0"/>
              </a:spcAft>
            </a:pPr>
            <a:r>
              <a:rPr lang="fr-FR" sz="1200" dirty="0">
                <a:effectLst/>
                <a:latin typeface="Times New Roman" panose="02020603050405020304" pitchFamily="18" charset="0"/>
                <a:ea typeface="Times New Roman" panose="02020603050405020304" pitchFamily="18" charset="0"/>
              </a:rPr>
              <a:t>Mail </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a:t>
            </a:r>
            <a:r>
              <a:rPr lang="fr-FR" sz="1200" dirty="0">
                <a:ln>
                  <a:noFill/>
                </a:ln>
                <a:solidFill>
                  <a:srgbClr val="0070C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u="sng"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tratz.sylvie@hotmail.fr</a:t>
            </a:r>
            <a:endParaRPr lang="fr-FR"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a:t>
            </a:r>
            <a:r>
              <a:rPr lang="fr-FR" sz="1200">
                <a:effectLst/>
                <a:latin typeface="Times New Roman" panose="02020603050405020304" pitchFamily="18" charset="0"/>
                <a:ea typeface="Times New Roman" panose="02020603050405020304" pitchFamily="18" charset="0"/>
              </a:rPr>
              <a:t>: 07.77.08.75.87</a:t>
            </a:r>
            <a:endParaRPr lang="fr-FR" sz="1200" dirty="0">
              <a:effectLst/>
              <a:latin typeface="Times New Roman" panose="02020603050405020304" pitchFamily="18" charset="0"/>
              <a:ea typeface="Times New Roman" panose="02020603050405020304" pitchFamily="18" charset="0"/>
            </a:endParaRPr>
          </a:p>
          <a:p>
            <a:pPr marL="457200">
              <a:spcAft>
                <a:spcPts val="0"/>
              </a:spcAft>
            </a:pPr>
            <a:r>
              <a:rPr lang="fr-FR" sz="1200" dirty="0">
                <a:effectLst/>
                <a:latin typeface="Times New Roman" panose="02020603050405020304" pitchFamily="18" charset="0"/>
                <a:ea typeface="Times New Roman" panose="02020603050405020304" pitchFamily="18" charset="0"/>
              </a:rPr>
              <a:t>Jours et lieux : </a:t>
            </a:r>
          </a:p>
          <a:p>
            <a:pPr marL="457200">
              <a:spcAft>
                <a:spcPts val="0"/>
              </a:spcAft>
            </a:pPr>
            <a:r>
              <a:rPr lang="fr-FR" sz="1200" dirty="0">
                <a:effectLst/>
                <a:latin typeface="Times New Roman" panose="02020603050405020304" pitchFamily="18" charset="0"/>
                <a:ea typeface="Times New Roman" panose="02020603050405020304" pitchFamily="18" charset="0"/>
              </a:rPr>
              <a:t>Lundi 19h10 à 20h10 ou de 20h15 à 21h15 grande salle </a:t>
            </a:r>
            <a:r>
              <a:rPr lang="fr-FR" sz="1200" dirty="0" err="1">
                <a:effectLst/>
                <a:latin typeface="Times New Roman" panose="02020603050405020304" pitchFamily="18" charset="0"/>
                <a:ea typeface="Times New Roman" panose="02020603050405020304" pitchFamily="18" charset="0"/>
              </a:rPr>
              <a:t>sma</a:t>
            </a:r>
            <a:r>
              <a:rPr lang="fr-FR" sz="1200" dirty="0">
                <a:effectLst/>
                <a:latin typeface="Times New Roman" panose="02020603050405020304" pitchFamily="18" charset="0"/>
                <a:ea typeface="Times New Roman" panose="02020603050405020304" pitchFamily="18" charset="0"/>
              </a:rPr>
              <a:t> (zumba) </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6" name="Zone de texte 2">
            <a:extLst>
              <a:ext uri="{FF2B5EF4-FFF2-40B4-BE49-F238E27FC236}">
                <a16:creationId xmlns:a16="http://schemas.microsoft.com/office/drawing/2014/main" id="{278580AA-3DEB-4FB9-8A43-513104B93971}"/>
              </a:ext>
            </a:extLst>
          </p:cNvPr>
          <p:cNvSpPr txBox="1">
            <a:spLocks noChangeArrowheads="1"/>
          </p:cNvSpPr>
          <p:nvPr/>
        </p:nvSpPr>
        <p:spPr bwMode="auto">
          <a:xfrm flipH="1">
            <a:off x="755904" y="875211"/>
            <a:ext cx="2304288" cy="4114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EVI’DANSE JAZZ</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7" name="Zone de texte 2">
            <a:extLst>
              <a:ext uri="{FF2B5EF4-FFF2-40B4-BE49-F238E27FC236}">
                <a16:creationId xmlns:a16="http://schemas.microsoft.com/office/drawing/2014/main" id="{C73114EC-751B-4FA4-8AD5-279E98047AA4}"/>
              </a:ext>
            </a:extLst>
          </p:cNvPr>
          <p:cNvSpPr txBox="1">
            <a:spLocks noChangeArrowheads="1"/>
          </p:cNvSpPr>
          <p:nvPr/>
        </p:nvSpPr>
        <p:spPr bwMode="auto">
          <a:xfrm>
            <a:off x="2535936" y="1286636"/>
            <a:ext cx="1499616" cy="39315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Pratique et enseignement de la danse jazz, modern jazz (de l’éveil au cours avancé), hip hop (break dance pour enfants de 7 à 10 ans) </a:t>
            </a:r>
          </a:p>
          <a:p>
            <a:pPr>
              <a:spcAft>
                <a:spcPts val="0"/>
              </a:spcAft>
            </a:pPr>
            <a:r>
              <a:rPr lang="fr-FR" sz="1200" dirty="0">
                <a:effectLst/>
                <a:latin typeface="Times New Roman" panose="02020603050405020304" pitchFamily="18" charset="0"/>
                <a:ea typeface="Times New Roman" panose="02020603050405020304" pitchFamily="18" charset="0"/>
              </a:rPr>
              <a:t> Lieu : Espace Senghor à </a:t>
            </a:r>
            <a:r>
              <a:rPr lang="fr-FR" sz="1200" dirty="0" err="1">
                <a:effectLst/>
                <a:latin typeface="Times New Roman" panose="02020603050405020304" pitchFamily="18" charset="0"/>
                <a:ea typeface="Times New Roman" panose="02020603050405020304" pitchFamily="18" charset="0"/>
              </a:rPr>
              <a:t>Verson</a:t>
            </a:r>
            <a:r>
              <a:rPr lang="fr-FR" sz="1200" dirty="0">
                <a:effectLst/>
                <a:latin typeface="Times New Roman" panose="02020603050405020304" pitchFamily="18" charset="0"/>
                <a:ea typeface="Times New Roman" panose="02020603050405020304" pitchFamily="18" charset="0"/>
              </a:rPr>
              <a:t>.</a:t>
            </a:r>
          </a:p>
          <a:p>
            <a:pPr>
              <a:spcAft>
                <a:spcPts val="0"/>
              </a:spcAft>
            </a:pPr>
            <a:r>
              <a:rPr lang="fr-FR" sz="1200" dirty="0">
                <a:effectLst/>
                <a:latin typeface="Times New Roman" panose="02020603050405020304" pitchFamily="18" charset="0"/>
                <a:ea typeface="Times New Roman" panose="02020603050405020304" pitchFamily="18" charset="0"/>
              </a:rPr>
              <a:t>Contact : Mme BIGNET Présidente</a:t>
            </a:r>
          </a:p>
          <a:p>
            <a:pPr>
              <a:spcAft>
                <a:spcPts val="0"/>
              </a:spcAft>
            </a:pPr>
            <a:r>
              <a:rPr lang="fr-FR" sz="1200" dirty="0">
                <a:effectLst/>
                <a:latin typeface="Times New Roman" panose="02020603050405020304" pitchFamily="18" charset="0"/>
                <a:ea typeface="Times New Roman" panose="02020603050405020304" pitchFamily="18" charset="0"/>
              </a:rPr>
              <a:t>Téléphone : 06.51.35.09.10</a:t>
            </a:r>
          </a:p>
          <a:p>
            <a:pPr>
              <a:spcAft>
                <a:spcPts val="0"/>
              </a:spcAft>
            </a:pPr>
            <a:r>
              <a:rPr lang="fr-FR" sz="1200" dirty="0">
                <a:effectLst/>
                <a:latin typeface="Times New Roman" panose="02020603050405020304" pitchFamily="18" charset="0"/>
                <a:ea typeface="Times New Roman" panose="02020603050405020304" pitchFamily="18" charset="0"/>
              </a:rPr>
              <a:t> Mme BERTRAND </a:t>
            </a:r>
          </a:p>
          <a:p>
            <a:pPr>
              <a:spcAft>
                <a:spcPts val="0"/>
              </a:spcAft>
            </a:pPr>
            <a:r>
              <a:rPr lang="fr-FR" sz="1200" dirty="0">
                <a:effectLst/>
                <a:latin typeface="Times New Roman" panose="02020603050405020304" pitchFamily="18" charset="0"/>
                <a:ea typeface="Times New Roman" panose="02020603050405020304" pitchFamily="18" charset="0"/>
              </a:rPr>
              <a:t>Trésorière </a:t>
            </a:r>
          </a:p>
          <a:p>
            <a:pPr>
              <a:spcAft>
                <a:spcPts val="0"/>
              </a:spcAft>
            </a:pPr>
            <a:r>
              <a:rPr lang="fr-FR" sz="1200" dirty="0">
                <a:effectLst/>
                <a:latin typeface="Times New Roman" panose="02020603050405020304" pitchFamily="18" charset="0"/>
                <a:ea typeface="Times New Roman" panose="02020603050405020304" pitchFamily="18" charset="0"/>
              </a:rPr>
              <a:t>Téléphone : 06.37.55.99.67</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dirty="0">
                <a:solidFill>
                  <a:srgbClr val="002060"/>
                </a:solidFill>
                <a:effectLst/>
                <a:latin typeface="Times New Roman" panose="02020603050405020304" pitchFamily="18" charset="0"/>
                <a:ea typeface="Times New Roman" panose="02020603050405020304" pitchFamily="18" charset="0"/>
              </a:rPr>
              <a:t>evidansejazz@gmail.com</a:t>
            </a:r>
          </a:p>
          <a:p>
            <a:pPr>
              <a:spcAft>
                <a:spcPts val="0"/>
              </a:spcAft>
            </a:pPr>
            <a:r>
              <a:rPr lang="fr-FR" sz="1200" dirty="0">
                <a:solidFill>
                  <a:srgbClr val="0070C0"/>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pic>
        <p:nvPicPr>
          <p:cNvPr id="8" name="Image 7">
            <a:extLst>
              <a:ext uri="{FF2B5EF4-FFF2-40B4-BE49-F238E27FC236}">
                <a16:creationId xmlns:a16="http://schemas.microsoft.com/office/drawing/2014/main" id="{331A7AB9-38D7-4592-80B0-C05CF783B7C5}"/>
              </a:ext>
            </a:extLst>
          </p:cNvPr>
          <p:cNvPicPr/>
          <p:nvPr/>
        </p:nvPicPr>
        <p:blipFill>
          <a:blip r:embed="rId3">
            <a:extLst>
              <a:ext uri="{28A0092B-C50C-407E-A947-70E740481C1C}">
                <a14:useLocalDpi xmlns:a14="http://schemas.microsoft.com/office/drawing/2010/main" val="0"/>
              </a:ext>
            </a:extLst>
          </a:blip>
          <a:stretch>
            <a:fillRect/>
          </a:stretch>
        </p:blipFill>
        <p:spPr>
          <a:xfrm>
            <a:off x="4413504" y="1463039"/>
            <a:ext cx="2962656" cy="1524001"/>
          </a:xfrm>
          <a:prstGeom prst="rect">
            <a:avLst/>
          </a:prstGeom>
        </p:spPr>
      </p:pic>
      <p:sp>
        <p:nvSpPr>
          <p:cNvPr id="10" name="ZoneTexte 9">
            <a:extLst>
              <a:ext uri="{FF2B5EF4-FFF2-40B4-BE49-F238E27FC236}">
                <a16:creationId xmlns:a16="http://schemas.microsoft.com/office/drawing/2014/main" id="{2F108362-8052-4F14-B430-DC95205F69DA}"/>
              </a:ext>
            </a:extLst>
          </p:cNvPr>
          <p:cNvSpPr txBox="1"/>
          <p:nvPr/>
        </p:nvSpPr>
        <p:spPr>
          <a:xfrm>
            <a:off x="10847070" y="262889"/>
            <a:ext cx="332994" cy="369332"/>
          </a:xfrm>
          <a:prstGeom prst="rect">
            <a:avLst/>
          </a:prstGeom>
          <a:noFill/>
        </p:spPr>
        <p:txBody>
          <a:bodyPr wrap="square" rtlCol="0">
            <a:spAutoFit/>
          </a:bodyPr>
          <a:lstStyle/>
          <a:p>
            <a:r>
              <a:rPr lang="fr-FR" dirty="0"/>
              <a:t>6</a:t>
            </a:r>
          </a:p>
        </p:txBody>
      </p:sp>
    </p:spTree>
    <p:extLst>
      <p:ext uri="{BB962C8B-B14F-4D97-AF65-F5344CB8AC3E}">
        <p14:creationId xmlns:p14="http://schemas.microsoft.com/office/powerpoint/2010/main" val="107672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2">
            <a:extLst>
              <a:ext uri="{FF2B5EF4-FFF2-40B4-BE49-F238E27FC236}">
                <a16:creationId xmlns:a16="http://schemas.microsoft.com/office/drawing/2014/main" id="{0EEBCCC8-CA31-49D9-85E5-15ABD62F3A7A}"/>
              </a:ext>
            </a:extLst>
          </p:cNvPr>
          <p:cNvSpPr txBox="1">
            <a:spLocks noChangeArrowheads="1"/>
          </p:cNvSpPr>
          <p:nvPr/>
        </p:nvSpPr>
        <p:spPr bwMode="auto">
          <a:xfrm>
            <a:off x="400051" y="320040"/>
            <a:ext cx="3086100" cy="3657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FONTAINE DES MUSES </a:t>
            </a:r>
            <a:endParaRPr lang="fr-FR" sz="1200" dirty="0">
              <a:effectLst/>
              <a:latin typeface="Times New Roman" panose="02020603050405020304" pitchFamily="18" charset="0"/>
              <a:ea typeface="Times New Roman" panose="02020603050405020304" pitchFamily="18" charset="0"/>
            </a:endParaRPr>
          </a:p>
        </p:txBody>
      </p:sp>
      <p:sp>
        <p:nvSpPr>
          <p:cNvPr id="5" name="Zone de texte 2">
            <a:extLst>
              <a:ext uri="{FF2B5EF4-FFF2-40B4-BE49-F238E27FC236}">
                <a16:creationId xmlns:a16="http://schemas.microsoft.com/office/drawing/2014/main" id="{2557F48F-E5DA-484D-A9A3-F1F86A9E5FAE}"/>
              </a:ext>
            </a:extLst>
          </p:cNvPr>
          <p:cNvSpPr txBox="1">
            <a:spLocks noChangeArrowheads="1"/>
          </p:cNvSpPr>
          <p:nvPr/>
        </p:nvSpPr>
        <p:spPr bwMode="auto">
          <a:xfrm>
            <a:off x="3257551" y="480060"/>
            <a:ext cx="4229099" cy="25831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a:effectLst/>
                <a:latin typeface="Times New Roman" panose="02020603050405020304" pitchFamily="18" charset="0"/>
                <a:ea typeface="Times New Roman" panose="02020603050405020304" pitchFamily="18" charset="0"/>
              </a:rPr>
              <a:t>L’association Fontaine des Muses a été créée en 1990.</a:t>
            </a:r>
          </a:p>
          <a:p>
            <a:pPr>
              <a:spcAft>
                <a:spcPts val="0"/>
              </a:spcAft>
            </a:pPr>
            <a:r>
              <a:rPr lang="fr-FR" sz="1200">
                <a:effectLst/>
                <a:latin typeface="Times New Roman" panose="02020603050405020304" pitchFamily="18" charset="0"/>
                <a:ea typeface="Times New Roman" panose="02020603050405020304" pitchFamily="18" charset="0"/>
              </a:rPr>
              <a:t>Son action est culturelle.</a:t>
            </a:r>
          </a:p>
          <a:p>
            <a:pPr>
              <a:spcAft>
                <a:spcPts val="0"/>
              </a:spcAft>
            </a:pPr>
            <a:r>
              <a:rPr lang="fr-FR" sz="1200">
                <a:effectLst/>
                <a:latin typeface="Times New Roman" panose="02020603050405020304" pitchFamily="18" charset="0"/>
                <a:ea typeface="Times New Roman" panose="02020603050405020304" pitchFamily="18" charset="0"/>
              </a:rPr>
              <a:t>Les activités proposées :</a:t>
            </a:r>
          </a:p>
          <a:p>
            <a:pPr>
              <a:spcAft>
                <a:spcPts val="0"/>
              </a:spcAft>
            </a:pPr>
            <a:r>
              <a:rPr lang="fr-FR" sz="1200">
                <a:effectLst/>
                <a:latin typeface="Times New Roman" panose="02020603050405020304" pitchFamily="18" charset="0"/>
                <a:ea typeface="Times New Roman" panose="02020603050405020304" pitchFamily="18" charset="0"/>
              </a:rPr>
              <a:t>- Dessin peinture pour adultes et ados avec animatrice diplômée.</a:t>
            </a:r>
          </a:p>
          <a:p>
            <a:pPr>
              <a:spcAft>
                <a:spcPts val="0"/>
              </a:spcAft>
            </a:pPr>
            <a:r>
              <a:rPr lang="fr-FR" sz="1200">
                <a:effectLst/>
                <a:latin typeface="Times New Roman" panose="02020603050405020304" pitchFamily="18" charset="0"/>
                <a:ea typeface="Times New Roman" panose="02020603050405020304" pitchFamily="18" charset="0"/>
              </a:rPr>
              <a:t>- La peinture pour enfants avec animatrice diplômée.</a:t>
            </a:r>
          </a:p>
          <a:p>
            <a:pPr>
              <a:spcAft>
                <a:spcPts val="0"/>
              </a:spcAft>
            </a:pPr>
            <a:r>
              <a:rPr lang="fr-FR" sz="1200">
                <a:effectLst/>
                <a:latin typeface="Times New Roman" panose="02020603050405020304" pitchFamily="18" charset="0"/>
                <a:ea typeface="Times New Roman" panose="02020603050405020304" pitchFamily="18" charset="0"/>
              </a:rPr>
              <a:t>- La chorale avec chef de cœur diplômée.</a:t>
            </a:r>
          </a:p>
          <a:p>
            <a:pPr>
              <a:spcAft>
                <a:spcPts val="0"/>
              </a:spcAft>
            </a:pPr>
            <a:r>
              <a:rPr lang="fr-FR" sz="1200">
                <a:effectLst/>
                <a:latin typeface="Times New Roman" panose="02020603050405020304" pitchFamily="18" charset="0"/>
                <a:ea typeface="Times New Roman" panose="02020603050405020304" pitchFamily="18" charset="0"/>
              </a:rPr>
              <a:t>- Des cours d’anglais avec une animatrice.</a:t>
            </a:r>
          </a:p>
          <a:p>
            <a:pPr>
              <a:spcAft>
                <a:spcPts val="0"/>
              </a:spcAft>
            </a:pPr>
            <a:r>
              <a:rPr lang="fr-FR" sz="1200">
                <a:effectLst/>
                <a:latin typeface="Times New Roman" panose="02020603050405020304" pitchFamily="18" charset="0"/>
                <a:ea typeface="Times New Roman" panose="02020603050405020304" pitchFamily="18" charset="0"/>
              </a:rPr>
              <a:t>- Le théâtre.</a:t>
            </a:r>
          </a:p>
          <a:p>
            <a:pPr>
              <a:spcAft>
                <a:spcPts val="0"/>
              </a:spcAft>
            </a:pPr>
            <a:r>
              <a:rPr lang="fr-FR" sz="1200">
                <a:effectLst/>
                <a:latin typeface="Times New Roman" panose="02020603050405020304" pitchFamily="18" charset="0"/>
                <a:ea typeface="Times New Roman" panose="02020603050405020304" pitchFamily="18" charset="0"/>
              </a:rPr>
              <a:t>- L’effet du fil.</a:t>
            </a:r>
          </a:p>
          <a:p>
            <a:pPr>
              <a:spcAft>
                <a:spcPts val="0"/>
              </a:spcAft>
            </a:pPr>
            <a:r>
              <a:rPr lang="fr-FR" sz="1200">
                <a:effectLst/>
                <a:latin typeface="Times New Roman" panose="02020603050405020304" pitchFamily="18" charset="0"/>
                <a:ea typeface="Times New Roman" panose="02020603050405020304" pitchFamily="18" charset="0"/>
              </a:rPr>
              <a:t>- La couture avec une animatrice. </a:t>
            </a:r>
          </a:p>
          <a:p>
            <a:pPr>
              <a:spcAft>
                <a:spcPts val="0"/>
              </a:spcAft>
            </a:pPr>
            <a:r>
              <a:rPr lang="fr-FR" sz="1200">
                <a:effectLst/>
                <a:latin typeface="Times New Roman" panose="02020603050405020304" pitchFamily="18" charset="0"/>
                <a:ea typeface="Times New Roman" panose="02020603050405020304" pitchFamily="18" charset="0"/>
              </a:rPr>
              <a:t>- La réservation de place au Zénith ou au théâtre.</a:t>
            </a:r>
          </a:p>
          <a:p>
            <a:pPr>
              <a:spcAft>
                <a:spcPts val="0"/>
              </a:spcAft>
            </a:pPr>
            <a:r>
              <a:rPr lang="fr-FR" sz="1200">
                <a:effectLst/>
                <a:latin typeface="Times New Roman" panose="02020603050405020304" pitchFamily="18" charset="0"/>
                <a:ea typeface="Times New Roman" panose="02020603050405020304" pitchFamily="18" charset="0"/>
              </a:rPr>
              <a:t>- Le premier prix d’Arts Plastiques </a:t>
            </a:r>
          </a:p>
          <a:p>
            <a:pPr>
              <a:spcAft>
                <a:spcPts val="0"/>
              </a:spcAft>
            </a:pPr>
            <a:r>
              <a:rPr lang="fr-FR" sz="1200">
                <a:effectLst/>
                <a:latin typeface="Times New Roman" panose="02020603050405020304" pitchFamily="18" charset="0"/>
                <a:ea typeface="Times New Roman" panose="02020603050405020304" pitchFamily="18" charset="0"/>
              </a:rPr>
              <a:t>de Fontaine Etoupefour. </a:t>
            </a:r>
          </a:p>
          <a:p>
            <a:pPr>
              <a:spcAft>
                <a:spcPts val="0"/>
              </a:spcAft>
            </a:pPr>
            <a:r>
              <a:rPr lang="fr-FR" sz="1200">
                <a:effectLst/>
                <a:latin typeface="Times New Roman" panose="02020603050405020304" pitchFamily="18" charset="0"/>
                <a:ea typeface="Times New Roman" panose="02020603050405020304" pitchFamily="18" charset="0"/>
              </a:rPr>
              <a:t> </a:t>
            </a:r>
          </a:p>
          <a:p>
            <a:pPr>
              <a:spcAft>
                <a:spcPts val="0"/>
              </a:spcAft>
            </a:pPr>
            <a:r>
              <a:rPr lang="fr-FR" sz="1200">
                <a:effectLst/>
                <a:latin typeface="Times New Roman" panose="02020603050405020304" pitchFamily="18" charset="0"/>
                <a:ea typeface="Times New Roman" panose="02020603050405020304" pitchFamily="18" charset="0"/>
              </a:rPr>
              <a:t> </a:t>
            </a:r>
          </a:p>
          <a:p>
            <a:pPr>
              <a:spcAft>
                <a:spcPts val="0"/>
              </a:spcAft>
            </a:pPr>
            <a:r>
              <a:rPr lang="fr-FR" sz="1200">
                <a:effectLst/>
                <a:latin typeface="Times New Roman" panose="02020603050405020304" pitchFamily="18" charset="0"/>
                <a:ea typeface="Times New Roman" panose="02020603050405020304" pitchFamily="18" charset="0"/>
              </a:rPr>
              <a:t> </a:t>
            </a:r>
          </a:p>
        </p:txBody>
      </p:sp>
      <p:sp>
        <p:nvSpPr>
          <p:cNvPr id="6" name="Zone de texte 2">
            <a:extLst>
              <a:ext uri="{FF2B5EF4-FFF2-40B4-BE49-F238E27FC236}">
                <a16:creationId xmlns:a16="http://schemas.microsoft.com/office/drawing/2014/main" id="{5B9D6ADB-7677-4F9A-911D-28EB2EB725D5}"/>
              </a:ext>
            </a:extLst>
          </p:cNvPr>
          <p:cNvSpPr txBox="1">
            <a:spLocks noChangeArrowheads="1"/>
          </p:cNvSpPr>
          <p:nvPr/>
        </p:nvSpPr>
        <p:spPr bwMode="auto">
          <a:xfrm flipH="1">
            <a:off x="754380" y="1771650"/>
            <a:ext cx="2503171" cy="1108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Responsable : Robert FOUCHER</a:t>
            </a:r>
          </a:p>
          <a:p>
            <a:pPr>
              <a:spcAft>
                <a:spcPts val="0"/>
              </a:spcAft>
            </a:pPr>
            <a:r>
              <a:rPr lang="fr-FR" sz="1200" dirty="0">
                <a:effectLst/>
                <a:latin typeface="Times New Roman" panose="02020603050405020304" pitchFamily="18" charset="0"/>
                <a:ea typeface="Times New Roman" panose="02020603050405020304" pitchFamily="18" charset="0"/>
              </a:rPr>
              <a:t> Mail </a:t>
            </a:r>
            <a:r>
              <a:rPr lang="fr-FR"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fr-FR" sz="1200" u="sng"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foucher.robert@wanadoo.fr</a:t>
            </a:r>
            <a:endParaRPr lang="fr-FR" sz="1200" u="sng"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Téléphone : 06.87.63.54.75</a:t>
            </a:r>
          </a:p>
          <a:p>
            <a:pPr>
              <a:spcAft>
                <a:spcPts val="0"/>
              </a:spcAft>
            </a:pPr>
            <a:r>
              <a:rPr lang="fr-FR" sz="1200" dirty="0">
                <a:effectLst/>
                <a:latin typeface="Times New Roman" panose="02020603050405020304" pitchFamily="18" charset="0"/>
                <a:ea typeface="Times New Roman" panose="02020603050405020304" pitchFamily="18" charset="0"/>
              </a:rPr>
              <a:t> </a:t>
            </a:r>
          </a:p>
          <a:p>
            <a:pPr marL="952500">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7" name="Zone de texte 2">
            <a:extLst>
              <a:ext uri="{FF2B5EF4-FFF2-40B4-BE49-F238E27FC236}">
                <a16:creationId xmlns:a16="http://schemas.microsoft.com/office/drawing/2014/main" id="{97B6E12C-2AB8-4579-AF92-B6ABD76DA8DC}"/>
              </a:ext>
            </a:extLst>
          </p:cNvPr>
          <p:cNvSpPr txBox="1">
            <a:spLocks noChangeArrowheads="1"/>
          </p:cNvSpPr>
          <p:nvPr/>
        </p:nvSpPr>
        <p:spPr bwMode="auto">
          <a:xfrm>
            <a:off x="5955030" y="3535679"/>
            <a:ext cx="5074920" cy="13601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457200">
              <a:spcAft>
                <a:spcPts val="0"/>
              </a:spcAft>
            </a:pPr>
            <a:r>
              <a:rPr lang="fr-FR" sz="1200" dirty="0">
                <a:effectLst/>
                <a:latin typeface="Times New Roman" panose="02020603050405020304" pitchFamily="18" charset="0"/>
                <a:ea typeface="Times New Roman" panose="02020603050405020304" pitchFamily="18" charset="0"/>
              </a:rPr>
              <a:t>Peinture adultes : 1 cours de 2 h tous les 15 jours de 18h00 à 20h00 tous les lundis ancienne mairie (rue des écoles). </a:t>
            </a:r>
            <a:r>
              <a:rPr lang="fr-FR" sz="1200" dirty="0">
                <a:latin typeface="Times New Roman" panose="02020603050405020304" pitchFamily="18" charset="0"/>
                <a:ea typeface="Times New Roman" panose="02020603050405020304" pitchFamily="18" charset="0"/>
              </a:rPr>
              <a:t>Contact Mr HEDIER Téléphone :</a:t>
            </a:r>
            <a:r>
              <a:rPr lang="fr-FR" sz="1200" dirty="0">
                <a:effectLst/>
                <a:latin typeface="Times New Roman" panose="02020603050405020304" pitchFamily="18" charset="0"/>
                <a:ea typeface="Times New Roman" panose="02020603050405020304" pitchFamily="18" charset="0"/>
              </a:rPr>
              <a:t> 06.21.50.56.45</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u="sng" dirty="0">
                <a:solidFill>
                  <a:srgbClr val="002060"/>
                </a:solidFill>
                <a:effectLst/>
                <a:latin typeface="Times New Roman" panose="02020603050405020304" pitchFamily="18" charset="0"/>
                <a:ea typeface="Times New Roman" panose="02020603050405020304" pitchFamily="18" charset="0"/>
              </a:rPr>
              <a:t>georges.hedier37@yahoo.com</a:t>
            </a:r>
          </a:p>
          <a:p>
            <a:pPr>
              <a:spcAft>
                <a:spcPts val="0"/>
              </a:spcAft>
            </a:pPr>
            <a:r>
              <a:rPr lang="fr-FR" sz="1200" dirty="0">
                <a:effectLst/>
                <a:latin typeface="Times New Roman" panose="02020603050405020304" pitchFamily="18" charset="0"/>
                <a:ea typeface="Times New Roman" panose="02020603050405020304" pitchFamily="18" charset="0"/>
              </a:rPr>
              <a:t> 	Peinture enfants : </a:t>
            </a:r>
            <a:r>
              <a:rPr lang="fr-FR" sz="1200" dirty="0">
                <a:latin typeface="Times New Roman" panose="02020603050405020304" pitchFamily="18" charset="0"/>
                <a:ea typeface="Times New Roman" panose="02020603050405020304" pitchFamily="18" charset="0"/>
              </a:rPr>
              <a:t>tous les mercredis de</a:t>
            </a:r>
            <a:r>
              <a:rPr lang="fr-FR" sz="1200" dirty="0">
                <a:effectLst/>
                <a:latin typeface="Times New Roman" panose="02020603050405020304" pitchFamily="18" charset="0"/>
                <a:ea typeface="Times New Roman" panose="02020603050405020304" pitchFamily="18" charset="0"/>
              </a:rPr>
              <a:t> 10h30 à 11h30 ancienne mairie (rue des écoles). Téléphone :02.31.26.70.13</a:t>
            </a:r>
          </a:p>
          <a:p>
            <a:pPr>
              <a:spcAft>
                <a:spcPts val="0"/>
              </a:spcAft>
            </a:pP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8" name="Image 7">
            <a:extLst>
              <a:ext uri="{FF2B5EF4-FFF2-40B4-BE49-F238E27FC236}">
                <a16:creationId xmlns:a16="http://schemas.microsoft.com/office/drawing/2014/main" id="{565A2585-178F-4881-B770-B4B4894A68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6970" y="4717019"/>
            <a:ext cx="1965960" cy="1360171"/>
          </a:xfrm>
          <a:prstGeom prst="rect">
            <a:avLst/>
          </a:prstGeom>
          <a:noFill/>
          <a:ln>
            <a:noFill/>
          </a:ln>
        </p:spPr>
      </p:pic>
      <p:sp>
        <p:nvSpPr>
          <p:cNvPr id="10" name="ZoneTexte 9">
            <a:extLst>
              <a:ext uri="{FF2B5EF4-FFF2-40B4-BE49-F238E27FC236}">
                <a16:creationId xmlns:a16="http://schemas.microsoft.com/office/drawing/2014/main" id="{78BC5587-C56A-4D33-9F7F-B1BE2E439FC0}"/>
              </a:ext>
            </a:extLst>
          </p:cNvPr>
          <p:cNvSpPr txBox="1"/>
          <p:nvPr/>
        </p:nvSpPr>
        <p:spPr>
          <a:xfrm>
            <a:off x="10847070" y="262889"/>
            <a:ext cx="332994" cy="369332"/>
          </a:xfrm>
          <a:prstGeom prst="rect">
            <a:avLst/>
          </a:prstGeom>
          <a:noFill/>
        </p:spPr>
        <p:txBody>
          <a:bodyPr wrap="square" rtlCol="0">
            <a:spAutoFit/>
          </a:bodyPr>
          <a:lstStyle/>
          <a:p>
            <a:r>
              <a:rPr lang="fr-FR" dirty="0"/>
              <a:t>7</a:t>
            </a:r>
          </a:p>
        </p:txBody>
      </p:sp>
      <p:sp>
        <p:nvSpPr>
          <p:cNvPr id="9" name="Zone de texte 2">
            <a:extLst>
              <a:ext uri="{FF2B5EF4-FFF2-40B4-BE49-F238E27FC236}">
                <a16:creationId xmlns:a16="http://schemas.microsoft.com/office/drawing/2014/main" id="{BC20E8F5-E0C2-4B05-8079-9B420B62EBF2}"/>
              </a:ext>
            </a:extLst>
          </p:cNvPr>
          <p:cNvSpPr txBox="1">
            <a:spLocks noChangeArrowheads="1"/>
          </p:cNvSpPr>
          <p:nvPr/>
        </p:nvSpPr>
        <p:spPr bwMode="auto">
          <a:xfrm>
            <a:off x="278130" y="4288394"/>
            <a:ext cx="3867150" cy="428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fr-FR" sz="2000" dirty="0">
                <a:latin typeface="Times New Roman" panose="02020603050405020304" pitchFamily="18" charset="0"/>
                <a:cs typeface="Times New Roman" panose="02020603050405020304" pitchFamily="18" charset="0"/>
              </a:rPr>
              <a:t>1</a:t>
            </a:r>
            <a:r>
              <a:rPr lang="fr-FR" sz="2000" baseline="30000" dirty="0">
                <a:latin typeface="Times New Roman" panose="02020603050405020304" pitchFamily="18" charset="0"/>
                <a:cs typeface="Times New Roman" panose="02020603050405020304" pitchFamily="18" charset="0"/>
              </a:rPr>
              <a:t>er</a:t>
            </a:r>
            <a:r>
              <a:rPr lang="fr-FR" sz="2000" dirty="0">
                <a:latin typeface="Times New Roman" panose="02020603050405020304" pitchFamily="18" charset="0"/>
                <a:cs typeface="Times New Roman" panose="02020603050405020304" pitchFamily="18" charset="0"/>
              </a:rPr>
              <a:t> PRIX D’ARTS PLASTIQUES</a:t>
            </a:r>
          </a:p>
        </p:txBody>
      </p:sp>
      <p:sp>
        <p:nvSpPr>
          <p:cNvPr id="11" name="Zone de texte 2">
            <a:extLst>
              <a:ext uri="{FF2B5EF4-FFF2-40B4-BE49-F238E27FC236}">
                <a16:creationId xmlns:a16="http://schemas.microsoft.com/office/drawing/2014/main" id="{BFD2F0EC-A39D-4356-B939-D30B651A788B}"/>
              </a:ext>
            </a:extLst>
          </p:cNvPr>
          <p:cNvSpPr txBox="1">
            <a:spLocks noChangeArrowheads="1"/>
          </p:cNvSpPr>
          <p:nvPr/>
        </p:nvSpPr>
        <p:spPr bwMode="auto">
          <a:xfrm>
            <a:off x="524256" y="4717019"/>
            <a:ext cx="5074920" cy="7084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Exposition annuelle  en partenariat avec la municipalité sur un thème imposé</a:t>
            </a:r>
          </a:p>
          <a:p>
            <a:pPr>
              <a:spcAft>
                <a:spcPts val="0"/>
              </a:spcAft>
            </a:pPr>
            <a:r>
              <a:rPr lang="fr-FR" sz="1200" dirty="0">
                <a:effectLst/>
                <a:latin typeface="Times New Roman" panose="02020603050405020304" pitchFamily="18" charset="0"/>
                <a:ea typeface="Times New Roman" panose="02020603050405020304" pitchFamily="18" charset="0"/>
              </a:rPr>
              <a:t>Contact Mme CONSIGNY Téléphones : 02.31.26.77.21.ou 06.13.12.80.08</a:t>
            </a:r>
          </a:p>
        </p:txBody>
      </p:sp>
    </p:spTree>
    <p:extLst>
      <p:ext uri="{BB962C8B-B14F-4D97-AF65-F5344CB8AC3E}">
        <p14:creationId xmlns:p14="http://schemas.microsoft.com/office/powerpoint/2010/main" val="171391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87639D5-F2B3-4E24-93A1-1BF6A2575E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11731" y="731521"/>
            <a:ext cx="2148840" cy="960120"/>
          </a:xfrm>
          <a:prstGeom prst="rect">
            <a:avLst/>
          </a:prstGeom>
          <a:noFill/>
          <a:ln>
            <a:noFill/>
          </a:ln>
        </p:spPr>
      </p:pic>
      <p:sp>
        <p:nvSpPr>
          <p:cNvPr id="3" name="Zone de texte 2">
            <a:extLst>
              <a:ext uri="{FF2B5EF4-FFF2-40B4-BE49-F238E27FC236}">
                <a16:creationId xmlns:a16="http://schemas.microsoft.com/office/drawing/2014/main" id="{6EB8DAF2-F426-4005-97B9-7CBBB14FE012}"/>
              </a:ext>
            </a:extLst>
          </p:cNvPr>
          <p:cNvSpPr txBox="1">
            <a:spLocks noChangeArrowheads="1"/>
          </p:cNvSpPr>
          <p:nvPr/>
        </p:nvSpPr>
        <p:spPr bwMode="auto">
          <a:xfrm>
            <a:off x="400051" y="320040"/>
            <a:ext cx="3086100" cy="514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FONTAINE DES MUSES </a:t>
            </a:r>
            <a:endParaRPr lang="fr-FR" sz="1200" dirty="0">
              <a:effectLst/>
              <a:latin typeface="Times New Roman" panose="02020603050405020304" pitchFamily="18" charset="0"/>
              <a:ea typeface="Times New Roman" panose="02020603050405020304" pitchFamily="18" charset="0"/>
            </a:endParaRPr>
          </a:p>
        </p:txBody>
      </p:sp>
      <p:sp>
        <p:nvSpPr>
          <p:cNvPr id="4" name="Zone de texte 2">
            <a:extLst>
              <a:ext uri="{FF2B5EF4-FFF2-40B4-BE49-F238E27FC236}">
                <a16:creationId xmlns:a16="http://schemas.microsoft.com/office/drawing/2014/main" id="{C82C5239-0D87-4C52-A4AC-F1C59946E06E}"/>
              </a:ext>
            </a:extLst>
          </p:cNvPr>
          <p:cNvSpPr txBox="1">
            <a:spLocks noChangeArrowheads="1"/>
          </p:cNvSpPr>
          <p:nvPr/>
        </p:nvSpPr>
        <p:spPr bwMode="auto">
          <a:xfrm>
            <a:off x="400051" y="1828800"/>
            <a:ext cx="4011929" cy="6057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a:effectLst/>
                <a:latin typeface="Times New Roman" panose="02020603050405020304" pitchFamily="18" charset="0"/>
                <a:ea typeface="Times New Roman" panose="02020603050405020304" pitchFamily="18" charset="0"/>
              </a:rPr>
              <a:t>Jour et lieu : Mercredi 20h15 à 22h00</a:t>
            </a:r>
          </a:p>
          <a:p>
            <a:pPr>
              <a:spcAft>
                <a:spcPts val="0"/>
              </a:spcAft>
            </a:pPr>
            <a:r>
              <a:rPr lang="fr-FR" sz="1200">
                <a:effectLst/>
                <a:latin typeface="Times New Roman" panose="02020603050405020304" pitchFamily="18" charset="0"/>
                <a:ea typeface="Times New Roman" panose="02020603050405020304" pitchFamily="18" charset="0"/>
              </a:rPr>
              <a:t>SMA </a:t>
            </a:r>
          </a:p>
          <a:p>
            <a:pPr>
              <a:spcAft>
                <a:spcPts val="0"/>
              </a:spcAft>
            </a:pPr>
            <a:r>
              <a:rPr lang="fr-FR" sz="1200">
                <a:effectLst/>
                <a:latin typeface="Times New Roman" panose="02020603050405020304" pitchFamily="18" charset="0"/>
                <a:ea typeface="Times New Roman" panose="02020603050405020304" pitchFamily="18" charset="0"/>
              </a:rPr>
              <a:t>Contact Mme FOUCHER : 02.31.26.70.13</a:t>
            </a:r>
          </a:p>
        </p:txBody>
      </p:sp>
      <p:sp>
        <p:nvSpPr>
          <p:cNvPr id="5" name="Zone de texte 2">
            <a:extLst>
              <a:ext uri="{FF2B5EF4-FFF2-40B4-BE49-F238E27FC236}">
                <a16:creationId xmlns:a16="http://schemas.microsoft.com/office/drawing/2014/main" id="{C7EF65C8-1082-46EB-BD5F-FDD46BDAEA3B}"/>
              </a:ext>
            </a:extLst>
          </p:cNvPr>
          <p:cNvSpPr txBox="1">
            <a:spLocks noChangeArrowheads="1"/>
          </p:cNvSpPr>
          <p:nvPr/>
        </p:nvSpPr>
        <p:spPr bwMode="auto">
          <a:xfrm>
            <a:off x="7383780" y="1531620"/>
            <a:ext cx="3509010" cy="1108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Les cours ont lieu tous les 15 jours, mercredi de 18h00 à 19h30 (confirmés) le jeudi de 18h00 à 19h30 (débutants)</a:t>
            </a:r>
          </a:p>
          <a:p>
            <a:pPr>
              <a:spcAft>
                <a:spcPts val="0"/>
              </a:spcAft>
            </a:pPr>
            <a:r>
              <a:rPr lang="fr-FR" sz="1200" dirty="0">
                <a:effectLst/>
                <a:latin typeface="Times New Roman" panose="02020603050405020304" pitchFamily="18" charset="0"/>
                <a:ea typeface="Times New Roman" panose="02020603050405020304" pitchFamily="18" charset="0"/>
              </a:rPr>
              <a:t>Salle ancienne mairie (rue des écoles).</a:t>
            </a:r>
          </a:p>
          <a:p>
            <a:pPr>
              <a:spcAft>
                <a:spcPts val="0"/>
              </a:spcAft>
            </a:pPr>
            <a:r>
              <a:rPr lang="fr-FR" sz="1200" dirty="0">
                <a:effectLst/>
                <a:latin typeface="Times New Roman" panose="02020603050405020304" pitchFamily="18" charset="0"/>
                <a:ea typeface="Times New Roman" panose="02020603050405020304" pitchFamily="18" charset="0"/>
              </a:rPr>
              <a:t>Contact Mme BRETHENOUX : 02.31.44.61.64</a:t>
            </a:r>
          </a:p>
        </p:txBody>
      </p:sp>
      <p:pic>
        <p:nvPicPr>
          <p:cNvPr id="6" name="Image 5">
            <a:extLst>
              <a:ext uri="{FF2B5EF4-FFF2-40B4-BE49-F238E27FC236}">
                <a16:creationId xmlns:a16="http://schemas.microsoft.com/office/drawing/2014/main" id="{25E2DEEE-19A1-47C4-91A5-EBB774BA927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541" y="731521"/>
            <a:ext cx="1379219" cy="854075"/>
          </a:xfrm>
          <a:prstGeom prst="rect">
            <a:avLst/>
          </a:prstGeom>
          <a:noFill/>
          <a:ln>
            <a:noFill/>
          </a:ln>
        </p:spPr>
      </p:pic>
      <p:sp>
        <p:nvSpPr>
          <p:cNvPr id="7" name="Zone de texte 2">
            <a:extLst>
              <a:ext uri="{FF2B5EF4-FFF2-40B4-BE49-F238E27FC236}">
                <a16:creationId xmlns:a16="http://schemas.microsoft.com/office/drawing/2014/main" id="{64F1AD06-FA72-4FD0-A9F5-8EB4CEFD9F90}"/>
              </a:ext>
            </a:extLst>
          </p:cNvPr>
          <p:cNvSpPr txBox="1">
            <a:spLocks noChangeArrowheads="1"/>
          </p:cNvSpPr>
          <p:nvPr/>
        </p:nvSpPr>
        <p:spPr bwMode="auto">
          <a:xfrm>
            <a:off x="2137410" y="3623310"/>
            <a:ext cx="3120390" cy="1108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Théâtre Adultes et ados </a:t>
            </a:r>
          </a:p>
          <a:p>
            <a:pPr>
              <a:spcAft>
                <a:spcPts val="0"/>
              </a:spcAft>
            </a:pPr>
            <a:r>
              <a:rPr lang="fr-FR" sz="1200" dirty="0">
                <a:effectLst/>
                <a:latin typeface="Times New Roman" panose="02020603050405020304" pitchFamily="18" charset="0"/>
                <a:ea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rPr>
              <a:t>hélas,hélas</a:t>
            </a:r>
            <a:r>
              <a:rPr lang="fr-FR" sz="12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SMA </a:t>
            </a:r>
          </a:p>
          <a:p>
            <a:pPr>
              <a:spcAft>
                <a:spcPts val="0"/>
              </a:spcAft>
            </a:pPr>
            <a:r>
              <a:rPr lang="en-US" sz="1200" dirty="0">
                <a:effectLst/>
                <a:latin typeface="Times New Roman" panose="02020603050405020304" pitchFamily="18" charset="0"/>
                <a:ea typeface="Times New Roman" panose="02020603050405020304" pitchFamily="18" charset="0"/>
              </a:rPr>
              <a:t>Contacts: Mr. Besnier 02.31.26.05.60 </a:t>
            </a:r>
            <a:r>
              <a:rPr lang="en-US" sz="1200" dirty="0" err="1">
                <a:effectLst/>
                <a:latin typeface="Times New Roman" panose="02020603050405020304" pitchFamily="18" charset="0"/>
                <a:ea typeface="Times New Roman" panose="02020603050405020304" pitchFamily="18" charset="0"/>
              </a:rPr>
              <a:t>ou</a:t>
            </a:r>
            <a:r>
              <a:rPr lang="en-US" sz="1200" dirty="0">
                <a:effectLst/>
                <a:latin typeface="Times New Roman" panose="02020603050405020304" pitchFamily="18" charset="0"/>
                <a:ea typeface="Times New Roman" panose="02020603050405020304" pitchFamily="18" charset="0"/>
              </a:rPr>
              <a:t> Mr. Legrand 02.31.26.06.85</a:t>
            </a:r>
            <a:endParaRPr lang="fr-FR" sz="1200" dirty="0">
              <a:effectLst/>
              <a:latin typeface="Times New Roman" panose="02020603050405020304" pitchFamily="18" charset="0"/>
              <a:ea typeface="Times New Roman" panose="02020603050405020304" pitchFamily="18" charset="0"/>
            </a:endParaRPr>
          </a:p>
        </p:txBody>
      </p:sp>
      <p:sp>
        <p:nvSpPr>
          <p:cNvPr id="8" name="Zone de texte 2">
            <a:extLst>
              <a:ext uri="{FF2B5EF4-FFF2-40B4-BE49-F238E27FC236}">
                <a16:creationId xmlns:a16="http://schemas.microsoft.com/office/drawing/2014/main" id="{EAF59D9A-32BD-49F1-8999-64D33BBA25C8}"/>
              </a:ext>
            </a:extLst>
          </p:cNvPr>
          <p:cNvSpPr txBox="1">
            <a:spLocks noChangeArrowheads="1"/>
          </p:cNvSpPr>
          <p:nvPr/>
        </p:nvSpPr>
        <p:spPr bwMode="auto">
          <a:xfrm>
            <a:off x="5023485" y="5063490"/>
            <a:ext cx="2571750" cy="1108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Atelier couture </a:t>
            </a:r>
          </a:p>
          <a:p>
            <a:pPr>
              <a:spcAft>
                <a:spcPts val="0"/>
              </a:spcAft>
            </a:pPr>
            <a:r>
              <a:rPr lang="fr-FR" sz="1200" dirty="0">
                <a:effectLst/>
                <a:latin typeface="Times New Roman" panose="02020603050405020304" pitchFamily="18" charset="0"/>
                <a:ea typeface="Times New Roman" panose="02020603050405020304" pitchFamily="18" charset="0"/>
              </a:rPr>
              <a:t>Le mardi tous les 15 jours de 10h00 à 12h00 </a:t>
            </a:r>
          </a:p>
          <a:p>
            <a:pPr>
              <a:spcAft>
                <a:spcPts val="0"/>
              </a:spcAft>
            </a:pPr>
            <a:r>
              <a:rPr lang="fr-FR" sz="1200" dirty="0" err="1">
                <a:effectLst/>
                <a:latin typeface="Times New Roman" panose="02020603050405020304" pitchFamily="18" charset="0"/>
                <a:ea typeface="Times New Roman" panose="02020603050405020304" pitchFamily="18" charset="0"/>
              </a:rPr>
              <a:t>Sma</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Contact : Mme Michel 06.67.47.28.11</a:t>
            </a:r>
          </a:p>
        </p:txBody>
      </p:sp>
      <p:sp>
        <p:nvSpPr>
          <p:cNvPr id="9" name="Zone de texte 2">
            <a:extLst>
              <a:ext uri="{FF2B5EF4-FFF2-40B4-BE49-F238E27FC236}">
                <a16:creationId xmlns:a16="http://schemas.microsoft.com/office/drawing/2014/main" id="{CB824826-50A8-48AD-BE7C-980F65EB92D1}"/>
              </a:ext>
            </a:extLst>
          </p:cNvPr>
          <p:cNvSpPr txBox="1">
            <a:spLocks noChangeArrowheads="1"/>
          </p:cNvSpPr>
          <p:nvPr/>
        </p:nvSpPr>
        <p:spPr bwMode="auto">
          <a:xfrm>
            <a:off x="8176259" y="3383280"/>
            <a:ext cx="2183130" cy="10172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L’effet du fil </a:t>
            </a:r>
          </a:p>
          <a:p>
            <a:pPr>
              <a:spcAft>
                <a:spcPts val="0"/>
              </a:spcAft>
            </a:pPr>
            <a:r>
              <a:rPr lang="fr-FR" sz="1200" dirty="0">
                <a:effectLst/>
                <a:latin typeface="Times New Roman" panose="02020603050405020304" pitchFamily="18" charset="0"/>
                <a:ea typeface="Times New Roman" panose="02020603050405020304" pitchFamily="18" charset="0"/>
              </a:rPr>
              <a:t>Le lundi 20h30 23h00 </a:t>
            </a:r>
          </a:p>
          <a:p>
            <a:pPr>
              <a:spcAft>
                <a:spcPts val="0"/>
              </a:spcAft>
            </a:pPr>
            <a:r>
              <a:rPr lang="fr-FR" sz="1200" dirty="0">
                <a:effectLst/>
                <a:latin typeface="Times New Roman" panose="02020603050405020304" pitchFamily="18" charset="0"/>
                <a:ea typeface="Times New Roman" panose="02020603050405020304" pitchFamily="18" charset="0"/>
              </a:rPr>
              <a:t>SMA</a:t>
            </a:r>
          </a:p>
          <a:p>
            <a:pPr>
              <a:spcAft>
                <a:spcPts val="0"/>
              </a:spcAft>
            </a:pPr>
            <a:r>
              <a:rPr lang="fr-FR" sz="1200" dirty="0">
                <a:effectLst/>
                <a:latin typeface="Times New Roman" panose="02020603050405020304" pitchFamily="18" charset="0"/>
                <a:ea typeface="Times New Roman" panose="02020603050405020304" pitchFamily="18" charset="0"/>
              </a:rPr>
              <a:t>Contact : Mme Bataille 06.83.23.04.96</a:t>
            </a:r>
          </a:p>
        </p:txBody>
      </p:sp>
      <p:sp>
        <p:nvSpPr>
          <p:cNvPr id="10" name="Zone de texte 2">
            <a:extLst>
              <a:ext uri="{FF2B5EF4-FFF2-40B4-BE49-F238E27FC236}">
                <a16:creationId xmlns:a16="http://schemas.microsoft.com/office/drawing/2014/main" id="{4E772968-0CA1-4452-A575-B0C91837E554}"/>
              </a:ext>
            </a:extLst>
          </p:cNvPr>
          <p:cNvSpPr txBox="1">
            <a:spLocks noChangeArrowheads="1"/>
          </p:cNvSpPr>
          <p:nvPr/>
        </p:nvSpPr>
        <p:spPr bwMode="auto">
          <a:xfrm>
            <a:off x="9442767" y="4644708"/>
            <a:ext cx="1833245" cy="1108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Réservations spectacles (Zénith, Théâtre)</a:t>
            </a:r>
          </a:p>
          <a:p>
            <a:pPr>
              <a:spcAft>
                <a:spcPts val="0"/>
              </a:spcAft>
            </a:pPr>
            <a:r>
              <a:rPr lang="fr-FR" sz="1200" dirty="0">
                <a:effectLst/>
                <a:latin typeface="Times New Roman" panose="02020603050405020304" pitchFamily="18" charset="0"/>
                <a:ea typeface="Times New Roman" panose="02020603050405020304" pitchFamily="18" charset="0"/>
              </a:rPr>
              <a:t>Contact : Mme Foucher</a:t>
            </a:r>
          </a:p>
          <a:p>
            <a:pPr>
              <a:spcAft>
                <a:spcPts val="0"/>
              </a:spcAft>
            </a:pPr>
            <a:r>
              <a:rPr lang="fr-FR" sz="1200" dirty="0">
                <a:effectLst/>
                <a:latin typeface="Times New Roman" panose="02020603050405020304" pitchFamily="18" charset="0"/>
                <a:ea typeface="Times New Roman" panose="02020603050405020304" pitchFamily="18" charset="0"/>
              </a:rPr>
              <a:t>02.31.26.70.13</a:t>
            </a:r>
          </a:p>
        </p:txBody>
      </p:sp>
      <p:pic>
        <p:nvPicPr>
          <p:cNvPr id="12" name="Image 11">
            <a:extLst>
              <a:ext uri="{FF2B5EF4-FFF2-40B4-BE49-F238E27FC236}">
                <a16:creationId xmlns:a16="http://schemas.microsoft.com/office/drawing/2014/main" id="{55D61F9F-F51B-4B44-9921-951F6C2D6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9965" y="3428999"/>
            <a:ext cx="2926293" cy="1531620"/>
          </a:xfrm>
          <a:prstGeom prst="rect">
            <a:avLst/>
          </a:prstGeom>
        </p:spPr>
      </p:pic>
      <p:pic>
        <p:nvPicPr>
          <p:cNvPr id="14" name="Image 13">
            <a:extLst>
              <a:ext uri="{FF2B5EF4-FFF2-40B4-BE49-F238E27FC236}">
                <a16:creationId xmlns:a16="http://schemas.microsoft.com/office/drawing/2014/main" id="{2BABF309-EBCC-4FCE-BD49-0EE950E2E6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39577" y="4732020"/>
            <a:ext cx="3690242" cy="1531620"/>
          </a:xfrm>
          <a:prstGeom prst="rect">
            <a:avLst/>
          </a:prstGeom>
        </p:spPr>
      </p:pic>
      <p:sp>
        <p:nvSpPr>
          <p:cNvPr id="17" name="ZoneTexte 16">
            <a:extLst>
              <a:ext uri="{FF2B5EF4-FFF2-40B4-BE49-F238E27FC236}">
                <a16:creationId xmlns:a16="http://schemas.microsoft.com/office/drawing/2014/main" id="{BE468699-9A35-48BF-93AD-F60CA2D1B1CB}"/>
              </a:ext>
            </a:extLst>
          </p:cNvPr>
          <p:cNvSpPr txBox="1"/>
          <p:nvPr/>
        </p:nvSpPr>
        <p:spPr>
          <a:xfrm>
            <a:off x="10847070" y="262889"/>
            <a:ext cx="332994" cy="369332"/>
          </a:xfrm>
          <a:prstGeom prst="rect">
            <a:avLst/>
          </a:prstGeom>
          <a:noFill/>
        </p:spPr>
        <p:txBody>
          <a:bodyPr wrap="square" rtlCol="0">
            <a:spAutoFit/>
          </a:bodyPr>
          <a:lstStyle/>
          <a:p>
            <a:r>
              <a:rPr lang="fr-FR" dirty="0"/>
              <a:t>8</a:t>
            </a:r>
          </a:p>
        </p:txBody>
      </p:sp>
    </p:spTree>
    <p:extLst>
      <p:ext uri="{BB962C8B-B14F-4D97-AF65-F5344CB8AC3E}">
        <p14:creationId xmlns:p14="http://schemas.microsoft.com/office/powerpoint/2010/main" val="213397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F1CD5826-3BAA-41C1-A23E-0B6ABC3A538C}"/>
              </a:ext>
            </a:extLst>
          </p:cNvPr>
          <p:cNvSpPr txBox="1">
            <a:spLocks noChangeArrowheads="1"/>
          </p:cNvSpPr>
          <p:nvPr/>
        </p:nvSpPr>
        <p:spPr bwMode="auto">
          <a:xfrm>
            <a:off x="-19158" y="259368"/>
            <a:ext cx="2705208" cy="6812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FOULEE</a:t>
            </a:r>
            <a:r>
              <a:rPr lang="fr-FR" sz="1200"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DE FONTAINE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3" name="Image 2">
            <a:extLst>
              <a:ext uri="{FF2B5EF4-FFF2-40B4-BE49-F238E27FC236}">
                <a16:creationId xmlns:a16="http://schemas.microsoft.com/office/drawing/2014/main" id="{01D833D4-2BA0-4D19-A042-7B31C5CEFA31}"/>
              </a:ext>
            </a:extLst>
          </p:cNvPr>
          <p:cNvPicPr/>
          <p:nvPr/>
        </p:nvPicPr>
        <p:blipFill>
          <a:blip r:embed="rId2">
            <a:extLst>
              <a:ext uri="{28A0092B-C50C-407E-A947-70E740481C1C}">
                <a14:useLocalDpi xmlns:a14="http://schemas.microsoft.com/office/drawing/2010/main" val="0"/>
              </a:ext>
            </a:extLst>
          </a:blip>
          <a:stretch>
            <a:fillRect/>
          </a:stretch>
        </p:blipFill>
        <p:spPr>
          <a:xfrm>
            <a:off x="142495" y="1020959"/>
            <a:ext cx="1931670" cy="1165859"/>
          </a:xfrm>
          <a:prstGeom prst="rect">
            <a:avLst/>
          </a:prstGeom>
        </p:spPr>
      </p:pic>
      <p:sp>
        <p:nvSpPr>
          <p:cNvPr id="4" name="Zone de texte 2">
            <a:extLst>
              <a:ext uri="{FF2B5EF4-FFF2-40B4-BE49-F238E27FC236}">
                <a16:creationId xmlns:a16="http://schemas.microsoft.com/office/drawing/2014/main" id="{3AC9D859-9497-4339-87AC-D7D45BF72A9F}"/>
              </a:ext>
            </a:extLst>
          </p:cNvPr>
          <p:cNvSpPr txBox="1">
            <a:spLocks noChangeArrowheads="1"/>
          </p:cNvSpPr>
          <p:nvPr/>
        </p:nvSpPr>
        <p:spPr bwMode="auto">
          <a:xfrm>
            <a:off x="2074165" y="147587"/>
            <a:ext cx="2439924" cy="11658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200" dirty="0">
                <a:effectLst/>
                <a:latin typeface="Times New Roman" panose="02020603050405020304" pitchFamily="18" charset="0"/>
                <a:ea typeface="Times New Roman" panose="02020603050405020304" pitchFamily="18" charset="0"/>
              </a:rPr>
              <a:t>Contact : </a:t>
            </a:r>
            <a:r>
              <a:rPr lang="en-US" sz="1200" dirty="0" err="1">
                <a:effectLst/>
                <a:latin typeface="Times New Roman" panose="02020603050405020304" pitchFamily="18" charset="0"/>
                <a:ea typeface="Times New Roman" panose="02020603050405020304" pitchFamily="18" charset="0"/>
              </a:rPr>
              <a:t>Mr</a:t>
            </a:r>
            <a:r>
              <a:rPr lang="en-US" sz="1200" dirty="0">
                <a:effectLst/>
                <a:latin typeface="Times New Roman" panose="02020603050405020304" pitchFamily="18" charset="0"/>
                <a:ea typeface="Times New Roman" panose="02020603050405020304" pitchFamily="18" charset="0"/>
              </a:rPr>
              <a:t> SALIOT</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Mail </a:t>
            </a:r>
            <a:r>
              <a:rPr lang="en-US"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a:t>
            </a:r>
            <a:r>
              <a:rPr lang="en-US" sz="1200" dirty="0">
                <a:ln>
                  <a:noFill/>
                </a:ln>
                <a:solidFill>
                  <a:srgbClr val="0070C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r>
              <a:rPr lang="en-US" sz="1200" b="1" u="sng" dirty="0">
                <a:ln>
                  <a:noFill/>
                </a:ln>
                <a:solidFill>
                  <a:srgbClr val="002060"/>
                </a:solidFill>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j.saliot@orange.fr</a:t>
            </a:r>
            <a:endParaRPr lang="fr-FR" sz="1200" b="1" u="sng" dirty="0">
              <a:solidFill>
                <a:srgbClr val="002060"/>
              </a:solidFill>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Téléphone : 06.14.17.80.05</a:t>
            </a:r>
          </a:p>
        </p:txBody>
      </p:sp>
      <p:sp>
        <p:nvSpPr>
          <p:cNvPr id="5" name="Zone de texte 2">
            <a:extLst>
              <a:ext uri="{FF2B5EF4-FFF2-40B4-BE49-F238E27FC236}">
                <a16:creationId xmlns:a16="http://schemas.microsoft.com/office/drawing/2014/main" id="{BF958B82-0394-4C7E-8A12-117CCBC4C7E3}"/>
              </a:ext>
            </a:extLst>
          </p:cNvPr>
          <p:cNvSpPr txBox="1">
            <a:spLocks noChangeArrowheads="1"/>
          </p:cNvSpPr>
          <p:nvPr/>
        </p:nvSpPr>
        <p:spPr bwMode="auto">
          <a:xfrm flipH="1">
            <a:off x="240030" y="3060192"/>
            <a:ext cx="3002280" cy="681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2000" dirty="0">
                <a:effectLst/>
                <a:latin typeface="Times New Roman" panose="02020603050405020304" pitchFamily="18" charset="0"/>
                <a:ea typeface="Times New Roman" panose="02020603050405020304" pitchFamily="18" charset="0"/>
              </a:rPr>
              <a:t>GYM</a:t>
            </a:r>
          </a:p>
          <a:p>
            <a:pPr>
              <a:spcAft>
                <a:spcPts val="0"/>
              </a:spcAft>
            </a:pPr>
            <a:r>
              <a:rPr lang="fr-FR" sz="2000" dirty="0">
                <a:latin typeface="Times New Roman" panose="02020603050405020304" pitchFamily="18" charset="0"/>
                <a:ea typeface="Times New Roman" panose="02020603050405020304" pitchFamily="18" charset="0"/>
              </a:rPr>
              <a:t>FONTAINE VERSON</a:t>
            </a:r>
            <a:r>
              <a:rPr lang="fr-FR" sz="2000" dirty="0">
                <a:effectLst/>
                <a:latin typeface="Times New Roman" panose="02020603050405020304" pitchFamily="18" charset="0"/>
                <a:ea typeface="Times New Roman" panose="02020603050405020304" pitchFamily="18" charset="0"/>
              </a:rPr>
              <a:t> </a:t>
            </a: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6" name="Zone de texte 2">
            <a:extLst>
              <a:ext uri="{FF2B5EF4-FFF2-40B4-BE49-F238E27FC236}">
                <a16:creationId xmlns:a16="http://schemas.microsoft.com/office/drawing/2014/main" id="{623AA7D1-A986-436B-9EF0-60B266FB264E}"/>
              </a:ext>
            </a:extLst>
          </p:cNvPr>
          <p:cNvSpPr txBox="1">
            <a:spLocks noChangeArrowheads="1"/>
          </p:cNvSpPr>
          <p:nvPr/>
        </p:nvSpPr>
        <p:spPr bwMode="auto">
          <a:xfrm>
            <a:off x="2686050" y="3741415"/>
            <a:ext cx="2896145" cy="25755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effectLst/>
                <a:latin typeface="Times New Roman" panose="02020603050405020304" pitchFamily="18" charset="0"/>
                <a:ea typeface="Times New Roman" panose="02020603050405020304" pitchFamily="18" charset="0"/>
              </a:rPr>
              <a:t>Gym, souplesse, cardio, stretching, </a:t>
            </a:r>
            <a:r>
              <a:rPr lang="fr-FR" sz="1200" dirty="0" err="1">
                <a:effectLst/>
                <a:latin typeface="Times New Roman" panose="02020603050405020304" pitchFamily="18" charset="0"/>
                <a:ea typeface="Times New Roman" panose="02020603050405020304" pitchFamily="18" charset="0"/>
              </a:rPr>
              <a:t>pilates</a:t>
            </a:r>
            <a:r>
              <a:rPr lang="fr-FR" sz="1200" dirty="0">
                <a:effectLst/>
                <a:latin typeface="Times New Roman" panose="02020603050405020304" pitchFamily="18" charset="0"/>
                <a:ea typeface="Times New Roman" panose="02020603050405020304" pitchFamily="18" charset="0"/>
              </a:rPr>
              <a:t>, yoga.</a:t>
            </a:r>
          </a:p>
          <a:p>
            <a:pPr>
              <a:spcAft>
                <a:spcPts val="0"/>
              </a:spcAft>
            </a:pPr>
            <a:r>
              <a:rPr lang="fr-FR" sz="1200" dirty="0">
                <a:latin typeface="Times New Roman" panose="02020603050405020304" pitchFamily="18" charset="0"/>
                <a:ea typeface="Times New Roman" panose="02020603050405020304" pitchFamily="18" charset="0"/>
              </a:rPr>
              <a:t>La santé pour tous pour redonner </a:t>
            </a:r>
            <a:r>
              <a:rPr lang="fr-FR" sz="1200" dirty="0">
                <a:latin typeface="Times New Roman" panose="02020603050405020304" pitchFamily="18" charset="0"/>
                <a:cs typeface="Times New Roman" panose="02020603050405020304" pitchFamily="18" charset="0"/>
              </a:rPr>
              <a:t>goût</a:t>
            </a:r>
            <a:r>
              <a:rPr lang="fr-FR" sz="1200" dirty="0">
                <a:latin typeface="Times New Roman" panose="02020603050405020304" pitchFamily="18" charset="0"/>
                <a:ea typeface="Times New Roman" panose="02020603050405020304" pitchFamily="18" charset="0"/>
              </a:rPr>
              <a:t>  au sport.</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Présidente : Mme GARDIE </a:t>
            </a:r>
          </a:p>
          <a:p>
            <a:pPr>
              <a:spcAft>
                <a:spcPts val="0"/>
              </a:spcAft>
            </a:pPr>
            <a:r>
              <a:rPr lang="fr-FR" sz="1200" dirty="0" err="1">
                <a:effectLst/>
                <a:latin typeface="Times New Roman" panose="02020603050405020304" pitchFamily="18" charset="0"/>
                <a:ea typeface="Times New Roman" panose="02020603050405020304" pitchFamily="18" charset="0"/>
              </a:rPr>
              <a:t>Mail:J</a:t>
            </a:r>
            <a:r>
              <a:rPr lang="fr-FR" sz="1200" b="1" u="sng" dirty="0" err="1">
                <a:solidFill>
                  <a:srgbClr val="002060"/>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ean-Louis,gardie@orange.fr</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Contacts : Mme LECARPENTIER</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u="sng" dirty="0">
                <a:solidFill>
                  <a:srgbClr val="002060"/>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jc.lecarpentier@orange.fr</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Mme SOURDIN</a:t>
            </a:r>
          </a:p>
          <a:p>
            <a:pPr>
              <a:spcAft>
                <a:spcPts val="0"/>
              </a:spcAft>
            </a:pPr>
            <a:r>
              <a:rPr lang="fr-FR" sz="1200" dirty="0">
                <a:effectLst/>
                <a:latin typeface="Times New Roman" panose="02020603050405020304" pitchFamily="18" charset="0"/>
                <a:ea typeface="Times New Roman" panose="02020603050405020304" pitchFamily="18" charset="0"/>
              </a:rPr>
              <a:t>Mail : </a:t>
            </a:r>
            <a:r>
              <a:rPr lang="fr-FR" sz="1200" b="1" u="sng" dirty="0">
                <a:solidFill>
                  <a:srgbClr val="002060"/>
                </a:solidFill>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smarieange725@gmail.com</a:t>
            </a:r>
            <a:endParaRPr lang="fr-FR" sz="1200" b="1"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Facebook : Association Gymnastique Fontaine/</a:t>
            </a:r>
            <a:r>
              <a:rPr lang="fr-FR" sz="1200" dirty="0" err="1">
                <a:effectLst/>
                <a:latin typeface="Times New Roman" panose="02020603050405020304" pitchFamily="18" charset="0"/>
                <a:ea typeface="Times New Roman" panose="02020603050405020304" pitchFamily="18" charset="0"/>
              </a:rPr>
              <a:t>Verson</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pic>
        <p:nvPicPr>
          <p:cNvPr id="7" name="Image 6">
            <a:extLst>
              <a:ext uri="{FF2B5EF4-FFF2-40B4-BE49-F238E27FC236}">
                <a16:creationId xmlns:a16="http://schemas.microsoft.com/office/drawing/2014/main" id="{1E4AA6E6-E7C5-499A-99E1-188731E963A8}"/>
              </a:ext>
            </a:extLst>
          </p:cNvPr>
          <p:cNvPicPr/>
          <p:nvPr/>
        </p:nvPicPr>
        <p:blipFill>
          <a:blip r:embed="rId7">
            <a:extLst>
              <a:ext uri="{28A0092B-C50C-407E-A947-70E740481C1C}">
                <a14:useLocalDpi xmlns:a14="http://schemas.microsoft.com/office/drawing/2010/main" val="0"/>
              </a:ext>
            </a:extLst>
          </a:blip>
          <a:stretch>
            <a:fillRect/>
          </a:stretch>
        </p:blipFill>
        <p:spPr>
          <a:xfrm>
            <a:off x="574992" y="4011167"/>
            <a:ext cx="1729296" cy="1475233"/>
          </a:xfrm>
          <a:prstGeom prst="rect">
            <a:avLst/>
          </a:prstGeom>
        </p:spPr>
      </p:pic>
      <p:pic>
        <p:nvPicPr>
          <p:cNvPr id="8" name="Image 7">
            <a:extLst>
              <a:ext uri="{FF2B5EF4-FFF2-40B4-BE49-F238E27FC236}">
                <a16:creationId xmlns:a16="http://schemas.microsoft.com/office/drawing/2014/main" id="{5C7288A8-C323-453F-A33A-15CBA971D72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339072" y="3227263"/>
            <a:ext cx="2535064" cy="1905569"/>
          </a:xfrm>
          <a:prstGeom prst="rect">
            <a:avLst/>
          </a:prstGeom>
        </p:spPr>
      </p:pic>
      <p:sp>
        <p:nvSpPr>
          <p:cNvPr id="9" name="Zone de texte 2">
            <a:extLst>
              <a:ext uri="{FF2B5EF4-FFF2-40B4-BE49-F238E27FC236}">
                <a16:creationId xmlns:a16="http://schemas.microsoft.com/office/drawing/2014/main" id="{585A2F36-97E9-42A6-8A01-BD0DDC04D18B}"/>
              </a:ext>
            </a:extLst>
          </p:cNvPr>
          <p:cNvSpPr txBox="1">
            <a:spLocks noChangeArrowheads="1"/>
          </p:cNvSpPr>
          <p:nvPr/>
        </p:nvSpPr>
        <p:spPr bwMode="auto">
          <a:xfrm flipH="1">
            <a:off x="6609804" y="3429000"/>
            <a:ext cx="2896145" cy="26153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fr-FR" sz="1200" dirty="0">
                <a:latin typeface="Times New Roman" panose="02020603050405020304" pitchFamily="18" charset="0"/>
                <a:ea typeface="Times New Roman" panose="02020603050405020304" pitchFamily="18" charset="0"/>
              </a:rPr>
              <a:t>Association sportive qui vise à promouvoir</a:t>
            </a:r>
          </a:p>
          <a:p>
            <a:pPr>
              <a:spcAft>
                <a:spcPts val="0"/>
              </a:spcAft>
            </a:pPr>
            <a:r>
              <a:rPr lang="fr-FR" sz="1200" dirty="0">
                <a:latin typeface="Times New Roman" panose="02020603050405020304" pitchFamily="18" charset="0"/>
                <a:ea typeface="Times New Roman" panose="02020603050405020304" pitchFamily="18" charset="0"/>
              </a:rPr>
              <a:t>l</a:t>
            </a:r>
            <a:r>
              <a:rPr lang="fr-FR" sz="1200" dirty="0">
                <a:effectLst/>
                <a:latin typeface="Times New Roman" panose="02020603050405020304" pitchFamily="18" charset="0"/>
                <a:ea typeface="Times New Roman" panose="02020603050405020304" pitchFamily="18" charset="0"/>
              </a:rPr>
              <a:t>a pratique du football sur le territoire de la communauté de communes “Vallées de l’Orne et de l’Odon. Le club comporte 350 licenciés ( filles et garçons mais aussi dirigeants et éducateurs  diplômés)  qui peuvent s’affilier à partir de 5 ans .</a:t>
            </a:r>
          </a:p>
          <a:p>
            <a:pPr>
              <a:spcAft>
                <a:spcPts val="0"/>
              </a:spcAft>
            </a:pPr>
            <a:r>
              <a:rPr lang="fr-FR" sz="1200" dirty="0">
                <a:latin typeface="Times New Roman" panose="02020603050405020304" pitchFamily="18" charset="0"/>
                <a:ea typeface="Times New Roman" panose="02020603050405020304" pitchFamily="18" charset="0"/>
              </a:rPr>
              <a:t>Contact : Mr DIGNE</a:t>
            </a:r>
          </a:p>
          <a:p>
            <a:pPr>
              <a:spcAft>
                <a:spcPts val="0"/>
              </a:spcAft>
            </a:pPr>
            <a:r>
              <a:rPr lang="fr-FR" sz="1200" dirty="0">
                <a:effectLst/>
                <a:latin typeface="Times New Roman" panose="02020603050405020304" pitchFamily="18" charset="0"/>
                <a:ea typeface="Times New Roman" panose="02020603050405020304" pitchFamily="18" charset="0"/>
              </a:rPr>
              <a:t>Téléphone : </a:t>
            </a:r>
            <a:r>
              <a:rPr lang="fr-FR" sz="1200" dirty="0">
                <a:latin typeface="Times New Roman" panose="02020603050405020304" pitchFamily="18" charset="0"/>
                <a:ea typeface="Times New Roman" panose="02020603050405020304" pitchFamily="18" charset="0"/>
              </a:rPr>
              <a:t>07.86.95.48.00</a:t>
            </a:r>
          </a:p>
          <a:p>
            <a:pPr>
              <a:spcAft>
                <a:spcPts val="0"/>
              </a:spcAft>
            </a:pPr>
            <a:r>
              <a:rPr lang="fr-FR" sz="1200" dirty="0">
                <a:latin typeface="Times New Roman" panose="02020603050405020304" pitchFamily="18" charset="0"/>
                <a:ea typeface="Times New Roman" panose="02020603050405020304" pitchFamily="18" charset="0"/>
              </a:rPr>
              <a:t>Mail </a:t>
            </a:r>
            <a:r>
              <a:rPr lang="fr-FR" sz="1200" b="1" u="sng" dirty="0">
                <a:solidFill>
                  <a:srgbClr val="002060"/>
                </a:solidFill>
                <a:latin typeface="Times New Roman" panose="02020603050405020304" pitchFamily="18" charset="0"/>
                <a:ea typeface="Times New Roman" panose="02020603050405020304" pitchFamily="18" charset="0"/>
              </a:rPr>
              <a:t>: </a:t>
            </a:r>
            <a:r>
              <a:rPr lang="fr-FR" sz="1200" b="1" u="sng" dirty="0">
                <a:solidFill>
                  <a:srgbClr val="002060"/>
                </a:solidFill>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581408@lfnfoot.com</a:t>
            </a:r>
            <a:endParaRPr lang="fr-FR" sz="1200" b="1" u="sng" dirty="0">
              <a:solidFill>
                <a:srgbClr val="002060"/>
              </a:solidFill>
              <a:latin typeface="Times New Roman" panose="02020603050405020304" pitchFamily="18" charset="0"/>
              <a:ea typeface="Times New Roman" panose="02020603050405020304" pitchFamily="18" charset="0"/>
            </a:endParaRPr>
          </a:p>
          <a:p>
            <a:pPr>
              <a:spcAft>
                <a:spcPts val="0"/>
              </a:spcAft>
            </a:pPr>
            <a:r>
              <a:rPr lang="fr-FR" sz="1200" dirty="0">
                <a:latin typeface="Times New Roman" panose="02020603050405020304" pitchFamily="18" charset="0"/>
                <a:ea typeface="Times New Roman" panose="02020603050405020304" pitchFamily="18" charset="0"/>
              </a:rPr>
              <a:t>Stade de Vieux : 02.14.40.10.78</a:t>
            </a:r>
          </a:p>
          <a:p>
            <a:pPr>
              <a:spcAft>
                <a:spcPts val="0"/>
              </a:spcAft>
            </a:pPr>
            <a:endParaRPr lang="fr-FR" sz="1200" dirty="0">
              <a:effectLst/>
              <a:latin typeface="Times New Roman" panose="02020603050405020304" pitchFamily="18" charset="0"/>
              <a:ea typeface="Times New Roman" panose="02020603050405020304" pitchFamily="18" charset="0"/>
            </a:endParaRPr>
          </a:p>
        </p:txBody>
      </p:sp>
      <p:sp>
        <p:nvSpPr>
          <p:cNvPr id="10" name="Zone de texte 2">
            <a:extLst>
              <a:ext uri="{FF2B5EF4-FFF2-40B4-BE49-F238E27FC236}">
                <a16:creationId xmlns:a16="http://schemas.microsoft.com/office/drawing/2014/main" id="{9D6A4798-CA39-451D-ACB6-365DBF7CC80D}"/>
              </a:ext>
            </a:extLst>
          </p:cNvPr>
          <p:cNvSpPr txBox="1">
            <a:spLocks noChangeArrowheads="1"/>
          </p:cNvSpPr>
          <p:nvPr/>
        </p:nvSpPr>
        <p:spPr bwMode="auto">
          <a:xfrm>
            <a:off x="7785481" y="2455816"/>
            <a:ext cx="4088655" cy="7714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2000" dirty="0">
                <a:effectLst/>
                <a:latin typeface="Times New Roman" panose="02020603050405020304" pitchFamily="18" charset="0"/>
                <a:ea typeface="Times New Roman" panose="02020603050405020304" pitchFamily="18" charset="0"/>
              </a:rPr>
              <a:t>INTERODON FOOTBALL C</a:t>
            </a:r>
            <a:r>
              <a:rPr lang="en-US" sz="2000" dirty="0">
                <a:latin typeface="Times New Roman" panose="02020603050405020304" pitchFamily="18" charset="0"/>
                <a:ea typeface="Times New Roman" panose="02020603050405020304" pitchFamily="18" charset="0"/>
              </a:rPr>
              <a:t>OMMUNAUTAIRE</a:t>
            </a:r>
            <a:endParaRPr lang="fr-FR" sz="20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 </a:t>
            </a:r>
          </a:p>
        </p:txBody>
      </p:sp>
      <p:sp>
        <p:nvSpPr>
          <p:cNvPr id="11" name="ZoneTexte 10">
            <a:extLst>
              <a:ext uri="{FF2B5EF4-FFF2-40B4-BE49-F238E27FC236}">
                <a16:creationId xmlns:a16="http://schemas.microsoft.com/office/drawing/2014/main" id="{8579DD7B-6311-4DBA-846C-909128B2F2B7}"/>
              </a:ext>
            </a:extLst>
          </p:cNvPr>
          <p:cNvSpPr txBox="1"/>
          <p:nvPr/>
        </p:nvSpPr>
        <p:spPr>
          <a:xfrm>
            <a:off x="10847070" y="262889"/>
            <a:ext cx="332994" cy="369332"/>
          </a:xfrm>
          <a:prstGeom prst="rect">
            <a:avLst/>
          </a:prstGeom>
          <a:noFill/>
        </p:spPr>
        <p:txBody>
          <a:bodyPr wrap="square" rtlCol="0">
            <a:spAutoFit/>
          </a:bodyPr>
          <a:lstStyle/>
          <a:p>
            <a:r>
              <a:rPr lang="fr-FR" dirty="0"/>
              <a:t>9</a:t>
            </a:r>
          </a:p>
        </p:txBody>
      </p:sp>
      <p:sp>
        <p:nvSpPr>
          <p:cNvPr id="14" name="ZoneTexte 13">
            <a:extLst>
              <a:ext uri="{FF2B5EF4-FFF2-40B4-BE49-F238E27FC236}">
                <a16:creationId xmlns:a16="http://schemas.microsoft.com/office/drawing/2014/main" id="{553E587F-F3C6-4D15-B777-8EBAFD284AFA}"/>
              </a:ext>
            </a:extLst>
          </p:cNvPr>
          <p:cNvSpPr txBox="1"/>
          <p:nvPr/>
        </p:nvSpPr>
        <p:spPr>
          <a:xfrm>
            <a:off x="6609806" y="410149"/>
            <a:ext cx="1828800" cy="713258"/>
          </a:xfrm>
          <a:prstGeom prst="rect">
            <a:avLst/>
          </a:prstGeom>
          <a:noFill/>
          <a:ln>
            <a:solidFill>
              <a:schemeClr val="tx1"/>
            </a:solidFill>
          </a:ln>
        </p:spPr>
        <p:txBody>
          <a:bodyPr wrap="square" rtlCol="0">
            <a:spAutoFit/>
          </a:bodyPr>
          <a:lstStyle/>
          <a:p>
            <a:r>
              <a:rPr lang="fr-FR" sz="2000" dirty="0">
                <a:latin typeface="Times New Roman" panose="02020603050405020304" pitchFamily="18" charset="0"/>
                <a:cs typeface="Times New Roman" panose="02020603050405020304" pitchFamily="18" charset="0"/>
              </a:rPr>
              <a:t>HAMECON VERSONNAIS</a:t>
            </a:r>
          </a:p>
        </p:txBody>
      </p:sp>
      <p:sp>
        <p:nvSpPr>
          <p:cNvPr id="19" name="Zone de texte 2">
            <a:extLst>
              <a:ext uri="{FF2B5EF4-FFF2-40B4-BE49-F238E27FC236}">
                <a16:creationId xmlns:a16="http://schemas.microsoft.com/office/drawing/2014/main" id="{6B327237-2FF0-4EC5-862C-7FEECBC59B92}"/>
              </a:ext>
            </a:extLst>
          </p:cNvPr>
          <p:cNvSpPr txBox="1">
            <a:spLocks noChangeArrowheads="1"/>
          </p:cNvSpPr>
          <p:nvPr/>
        </p:nvSpPr>
        <p:spPr bwMode="auto">
          <a:xfrm flipH="1">
            <a:off x="8222323" y="981946"/>
            <a:ext cx="2989653" cy="9020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200" dirty="0">
                <a:effectLst/>
                <a:latin typeface="Times New Roman" panose="02020603050405020304" pitchFamily="18" charset="0"/>
                <a:ea typeface="Times New Roman" panose="02020603050405020304" pitchFamily="18" charset="0"/>
              </a:rPr>
              <a:t>Contact: </a:t>
            </a:r>
            <a:r>
              <a:rPr lang="en-US" sz="1200" dirty="0" err="1">
                <a:effectLst/>
                <a:latin typeface="Times New Roman" panose="02020603050405020304" pitchFamily="18" charset="0"/>
                <a:ea typeface="Times New Roman" panose="02020603050405020304" pitchFamily="18" charset="0"/>
              </a:rPr>
              <a:t>Mr</a:t>
            </a:r>
            <a:r>
              <a:rPr lang="en-US" sz="1200" dirty="0" err="1">
                <a:latin typeface="Times New Roman" panose="02020603050405020304" pitchFamily="18" charset="0"/>
                <a:ea typeface="Times New Roman" panose="02020603050405020304" pitchFamily="18" charset="0"/>
              </a:rPr>
              <a:t>.DELAUNAY</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Mail: </a:t>
            </a:r>
            <a:r>
              <a:rPr lang="en-US" sz="1200" b="1" u="sng" dirty="0">
                <a:solidFill>
                  <a:srgbClr val="002060"/>
                </a:solidFill>
                <a:latin typeface="Times New Roman" panose="02020603050405020304" pitchFamily="18" charset="0"/>
                <a:ea typeface="Times New Roman" panose="02020603050405020304" pitchFamily="18" charset="0"/>
              </a:rPr>
              <a:t>mickael.Delaunay@orange.fr</a:t>
            </a:r>
            <a:endParaRPr lang="fr-FR" sz="1200" b="1" u="sng"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en-US" sz="1200" dirty="0" err="1">
                <a:effectLst/>
                <a:latin typeface="Times New Roman" panose="02020603050405020304" pitchFamily="18" charset="0"/>
                <a:ea typeface="Times New Roman" panose="02020603050405020304" pitchFamily="18" charset="0"/>
              </a:rPr>
              <a:t>Téléphone</a:t>
            </a:r>
            <a:r>
              <a:rPr lang="en-US" sz="1200" dirty="0">
                <a:effectLst/>
                <a:latin typeface="Times New Roman" panose="02020603050405020304" pitchFamily="18" charset="0"/>
                <a:ea typeface="Times New Roman" panose="02020603050405020304" pitchFamily="18" charset="0"/>
              </a:rPr>
              <a:t>: 06.15.40.17.06</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9952BBBC-38F3-B233-5990-75850350201C}"/>
              </a:ext>
            </a:extLst>
          </p:cNvPr>
          <p:cNvSpPr/>
          <p:nvPr/>
        </p:nvSpPr>
        <p:spPr>
          <a:xfrm>
            <a:off x="3373515" y="1449972"/>
            <a:ext cx="1695635" cy="736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latin typeface="Times New Roman" panose="02020603050405020304" pitchFamily="18" charset="0"/>
                <a:cs typeface="Times New Roman" panose="02020603050405020304" pitchFamily="18" charset="0"/>
              </a:rPr>
              <a:t>HANDBALL</a:t>
            </a:r>
          </a:p>
        </p:txBody>
      </p:sp>
      <p:sp>
        <p:nvSpPr>
          <p:cNvPr id="13" name="Rectangle 12">
            <a:extLst>
              <a:ext uri="{FF2B5EF4-FFF2-40B4-BE49-F238E27FC236}">
                <a16:creationId xmlns:a16="http://schemas.microsoft.com/office/drawing/2014/main" id="{1391B194-9C1F-088D-4C11-33D1CB485BE1}"/>
              </a:ext>
            </a:extLst>
          </p:cNvPr>
          <p:cNvSpPr/>
          <p:nvPr/>
        </p:nvSpPr>
        <p:spPr>
          <a:xfrm>
            <a:off x="4372505" y="1944384"/>
            <a:ext cx="3002280" cy="1330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Contact :</a:t>
            </a:r>
          </a:p>
          <a:p>
            <a:r>
              <a:rPr lang="fr-FR"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Mr D</a:t>
            </a:r>
            <a:r>
              <a:rPr lang="fr-FR" sz="1200" dirty="0">
                <a:latin typeface="Times New Roman" panose="02020603050405020304" pitchFamily="18" charset="0"/>
                <a:cs typeface="Times New Roman" panose="02020603050405020304" pitchFamily="18" charset="0"/>
              </a:rPr>
              <a:t>amien BASNIER  </a:t>
            </a:r>
          </a:p>
          <a:p>
            <a:r>
              <a:rPr lang="fr-FR" sz="1200" dirty="0">
                <a:latin typeface="Times New Roman" panose="02020603050405020304" pitchFamily="18" charset="0"/>
                <a:cs typeface="Times New Roman" panose="02020603050405020304" pitchFamily="18" charset="0"/>
              </a:rPr>
              <a:t>Téléphone :</a:t>
            </a:r>
            <a:r>
              <a:rPr lang="fr-FR" sz="1200" b="1" dirty="0">
                <a:solidFill>
                  <a:schemeClr val="tx1"/>
                </a:solidFill>
                <a:latin typeface="Times New Roman" panose="02020603050405020304" pitchFamily="18" charset="0"/>
                <a:cs typeface="Times New Roman" panose="02020603050405020304" pitchFamily="18" charset="0"/>
              </a:rPr>
              <a:t> </a:t>
            </a:r>
            <a:r>
              <a:rPr lang="fr-FR" sz="1200" b="1" dirty="0">
                <a:solidFill>
                  <a:schemeClr val="tx1"/>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07.50.93.42.98</a:t>
            </a:r>
            <a:r>
              <a:rPr lang="fr-FR" sz="1200" b="1" dirty="0">
                <a:solidFill>
                  <a:schemeClr val="tx1"/>
                </a:solidFill>
                <a:latin typeface="Times New Roman" panose="02020603050405020304" pitchFamily="18" charset="0"/>
                <a:cs typeface="Times New Roman" panose="02020603050405020304" pitchFamily="18" charset="0"/>
              </a:rPr>
              <a:t> </a:t>
            </a:r>
          </a:p>
          <a:p>
            <a:r>
              <a:rPr lang="fr-FR" sz="1200" dirty="0">
                <a:latin typeface="Times New Roman" panose="02020603050405020304" pitchFamily="18" charset="0"/>
                <a:cs typeface="Times New Roman" panose="02020603050405020304" pitchFamily="18" charset="0"/>
              </a:rPr>
              <a:t>Mail : </a:t>
            </a:r>
            <a:r>
              <a:rPr lang="fr-FR" sz="1200" b="1" dirty="0">
                <a:solidFill>
                  <a:schemeClr val="tx1"/>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basnier.damien@gmail.com</a:t>
            </a:r>
            <a:r>
              <a:rPr lang="fr-FR" sz="1200" b="1" dirty="0">
                <a:solidFill>
                  <a:schemeClr val="tx1"/>
                </a:solidFill>
                <a:latin typeface="Times New Roman" panose="02020603050405020304" pitchFamily="18" charset="0"/>
                <a:cs typeface="Times New Roman" panose="02020603050405020304" pitchFamily="18" charset="0"/>
              </a:rPr>
              <a:t> </a:t>
            </a:r>
          </a:p>
          <a:p>
            <a:pPr algn="ctr"/>
            <a:r>
              <a:rPr lang="fr-FR"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26939623"/>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572</TotalTime>
  <Words>2407</Words>
  <Application>Microsoft Office PowerPoint</Application>
  <PresentationFormat>Grand écran</PresentationFormat>
  <Paragraphs>393</Paragraphs>
  <Slides>14</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Calibri</vt:lpstr>
      <vt:lpstr>Helvetica</vt:lpstr>
      <vt:lpstr>Lucida Console</vt:lpstr>
      <vt:lpstr>Lucida Sans Unicode</vt:lpstr>
      <vt:lpstr>Times New Roman</vt:lpstr>
      <vt:lpstr>Trebuchet MS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CHARDON Christian</cp:lastModifiedBy>
  <cp:revision>81</cp:revision>
  <cp:lastPrinted>2020-11-09T10:07:27Z</cp:lastPrinted>
  <dcterms:created xsi:type="dcterms:W3CDTF">2020-11-08T13:21:38Z</dcterms:created>
  <dcterms:modified xsi:type="dcterms:W3CDTF">2026-04-14T16:49:52Z</dcterms:modified>
</cp:coreProperties>
</file>